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A0C149-12BE-4D42-B572-B64DCD3057FD}">
  <a:tblStyle styleId="{CCA0C149-12BE-4D42-B572-B64DCD3057F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9BB72A7-9792-4891-8875-51489309AA9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09B40A-B5AB-4887-9619-C71346240C0A}" styleName="Table_2">
    <a:wholeTbl>
      <a:tcTxStyle>
        <a:font>
          <a:latin typeface="Arial"/>
          <a:ea typeface="Arial"/>
          <a:cs typeface="Arial"/>
        </a:font>
        <a:srgbClr val="000000"/>
      </a:tcTxStyle>
      <a:tcStyle>
        <a:tcBdr>
          <a:left>
            <a:ln cap="flat" cmpd="sng">
              <a:solidFill>
                <a:srgbClr val="D1D5DB"/>
              </a:solidFill>
              <a:prstDash val="solid"/>
              <a:round/>
              <a:headEnd len="sm" w="sm" type="none"/>
              <a:tailEnd len="sm" w="sm" type="none"/>
            </a:ln>
          </a:left>
          <a:right>
            <a:ln cap="flat" cmpd="sng">
              <a:solidFill>
                <a:srgbClr val="D1D5DB"/>
              </a:solidFill>
              <a:prstDash val="solid"/>
              <a:round/>
              <a:headEnd len="sm" w="sm" type="none"/>
              <a:tailEnd len="sm" w="sm" type="none"/>
            </a:ln>
          </a:right>
          <a:top>
            <a:ln cap="flat" cmpd="sng">
              <a:solidFill>
                <a:srgbClr val="D1D5DB"/>
              </a:solidFill>
              <a:prstDash val="solid"/>
              <a:round/>
              <a:headEnd len="sm" w="sm" type="none"/>
              <a:tailEnd len="sm" w="sm" type="none"/>
            </a:ln>
          </a:top>
          <a:bottom>
            <a:ln cap="flat" cmpd="sng">
              <a:solidFill>
                <a:srgbClr val="D1D5DB"/>
              </a:solidFill>
              <a:prstDash val="solid"/>
              <a:round/>
              <a:headEnd len="sm" w="sm" type="none"/>
              <a:tailEnd len="sm" w="sm" type="none"/>
            </a:ln>
          </a:bottom>
          <a:insideH>
            <a:ln cap="flat" cmpd="sng">
              <a:solidFill>
                <a:srgbClr val="D1D5DB"/>
              </a:solidFill>
              <a:prstDash val="solid"/>
              <a:round/>
              <a:headEnd len="sm" w="sm" type="none"/>
              <a:tailEnd len="sm" w="sm" type="none"/>
            </a:ln>
          </a:insideH>
          <a:insideV>
            <a:ln cap="flat" cmpd="sng">
              <a:solidFill>
                <a:srgbClr val="D1D5DB"/>
              </a:solidFill>
              <a:prstDash val="solid"/>
              <a:round/>
              <a:headEnd len="sm" w="sm" type="none"/>
              <a:tailEnd len="sm" w="sm" type="none"/>
            </a:ln>
          </a:insideV>
        </a:tcBdr>
        <a:fill>
          <a:solidFill>
            <a:srgbClr val="444654"/>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ids.frontiersin.org/articles/10.3389/frym.2022.629355" TargetMode="Externa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499428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dc.cancer.gov/Data/Bioinformatics_Pipelines/DNA_Seq_Variant_Calling_Pipeline/" TargetMode="External"/><Relationship Id="rId3" Type="http://schemas.openxmlformats.org/officeDocument/2006/relationships/hyperlink" Target="http://www.someurl.com"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bctraining.github.io/Intro-to-ChIPseq/lessons/05_peak_calling_macs.html#:~:text=MACS%20randomly%20samples%201%2C000%20of,represents%20the%20estimated%20fragment%20length."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422c5de97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422c5de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Title image: Choosing Genomics Tools Written by: Candace Savonen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Part of the ITN (ITCR training Network) and created through the Fred Hutch Data Science Lab</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55ba020e7_0_14: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55ba020e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567d947351_0_10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567d94735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2262a0e8f8_0_2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2262a0e8f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27d7dd1e08_0_4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27d7dd1e0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ATAC-Seq</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ATAC-Seq </a:t>
            </a:r>
            <a:r>
              <a:rPr lang="en">
                <a:solidFill>
                  <a:srgbClr val="333333"/>
                </a:solidFill>
                <a:highlight>
                  <a:schemeClr val="lt1"/>
                </a:highlight>
              </a:rPr>
              <a:t>data. Formulate questions to ask about your </a:t>
            </a:r>
            <a:r>
              <a:rPr b="1" lang="en">
                <a:solidFill>
                  <a:srgbClr val="333333"/>
                </a:solidFill>
                <a:highlight>
                  <a:schemeClr val="lt1"/>
                </a:highlight>
              </a:rPr>
              <a:t>ATAC-Seq</a:t>
            </a:r>
            <a:r>
              <a:rPr lang="en">
                <a:solidFill>
                  <a:srgbClr val="333333"/>
                </a:solidFill>
                <a:highlight>
                  <a:schemeClr val="lt1"/>
                </a:highlight>
              </a:rPr>
              <a:t> data</a:t>
            </a:r>
            <a:endParaRPr>
              <a:solidFill>
                <a:srgbClr val="333333"/>
              </a:solidFill>
              <a:highlight>
                <a:srgbClr val="FFFFFF"/>
              </a:highlight>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3d2926292d_0_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3d292629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ATAC-Seq</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ATAC-Seq </a:t>
            </a:r>
            <a:r>
              <a:rPr lang="en">
                <a:solidFill>
                  <a:srgbClr val="333333"/>
                </a:solidFill>
                <a:highlight>
                  <a:schemeClr val="lt1"/>
                </a:highlight>
              </a:rPr>
              <a:t>data. Formulate questions to ask about your </a:t>
            </a:r>
            <a:r>
              <a:rPr b="1" lang="en">
                <a:solidFill>
                  <a:srgbClr val="333333"/>
                </a:solidFill>
                <a:highlight>
                  <a:schemeClr val="lt1"/>
                </a:highlight>
              </a:rPr>
              <a:t>ATAC-Seq</a:t>
            </a:r>
            <a:r>
              <a:rPr lang="en">
                <a:solidFill>
                  <a:srgbClr val="333333"/>
                </a:solidFill>
                <a:highlight>
                  <a:schemeClr val="lt1"/>
                </a:highlight>
              </a:rPr>
              <a:t> data</a:t>
            </a:r>
            <a:endParaRPr>
              <a:solidFill>
                <a:srgbClr val="333333"/>
              </a:solidFill>
              <a:highlight>
                <a:srgbClr val="FFFFFF"/>
              </a:highlight>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5b4998c0d5_0_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5b4998c0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31555de96d_0_4: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31555de96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Doublets</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Multiple cells which receive same barcode</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Appear as a single cell in results</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Can have gene expression signature of a mix of cell types</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Need to be removed from the dataset using doublet detection tools</a:t>
            </a:r>
            <a:endParaRPr sz="1200">
              <a:solidFill>
                <a:schemeClr val="dk1"/>
              </a:solidFill>
              <a:latin typeface="Lato"/>
              <a:ea typeface="Lato"/>
              <a:cs typeface="Lato"/>
              <a:sym typeface="Lato"/>
            </a:endParaRPr>
          </a:p>
          <a:p>
            <a:pPr indent="-304800" lvl="2" marL="13716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Scrublet, seurat, etc.</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31555de96d_0_1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31555de9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https://docs.google.com/presentation/d/1YwxXy2rnUgbx_7B7ENH9wpDX-j6JpJz6lGVzOkjo0qY/edit#slide=id.g2314e2c3f47_0_10</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31555de96d_0_1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31555de9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37ca106463_0_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37ca1064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27d7dd1e08_0_4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27d7dd1e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890ae15d7_0_2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2890ae15d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2890ae15d7_0_6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2890ae15d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Learning objectives </a:t>
            </a: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ChIP-Seq</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ChIP-Seq </a:t>
            </a:r>
            <a:r>
              <a:rPr lang="en">
                <a:solidFill>
                  <a:srgbClr val="333333"/>
                </a:solidFill>
                <a:highlight>
                  <a:schemeClr val="lt1"/>
                </a:highlight>
              </a:rPr>
              <a:t>data. Formulate questions to ask about your</a:t>
            </a:r>
            <a:r>
              <a:rPr b="1" lang="en">
                <a:solidFill>
                  <a:srgbClr val="333333"/>
                </a:solidFill>
                <a:highlight>
                  <a:schemeClr val="lt1"/>
                </a:highlight>
              </a:rPr>
              <a:t> ChIP-Seq</a:t>
            </a:r>
            <a:r>
              <a:rPr lang="en">
                <a:solidFill>
                  <a:srgbClr val="333333"/>
                </a:solidFill>
                <a:highlight>
                  <a:schemeClr val="lt1"/>
                </a:highlight>
              </a:rPr>
              <a:t> data</a:t>
            </a:r>
            <a:endParaRPr>
              <a:solidFill>
                <a:srgbClr val="333333"/>
              </a:solidFill>
              <a:highlight>
                <a:srgbClr val="FFFFFF"/>
              </a:highlight>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745879b6c1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745879b6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Whole genome sequencing overview </a:t>
            </a:r>
            <a:endParaRPr/>
          </a:p>
          <a:p>
            <a:pPr indent="0" lvl="0" marL="0" rtl="0" algn="l">
              <a:spcBef>
                <a:spcPts val="0"/>
              </a:spcBef>
              <a:spcAft>
                <a:spcPts val="0"/>
              </a:spcAft>
              <a:buClr>
                <a:schemeClr val="dk1"/>
              </a:buClr>
              <a:buSzPts val="1100"/>
              <a:buFont typeface="Arial"/>
              <a:buNone/>
            </a:pPr>
            <a:r>
              <a:rPr lang="en"/>
              <a:t>Process of determining entirety of DNA sequence of organism’s genome at single time. </a:t>
            </a:r>
            <a:endParaRPr/>
          </a:p>
          <a:p>
            <a:pPr indent="0" lvl="0" marL="0" rtl="0" algn="l">
              <a:spcBef>
                <a:spcPts val="0"/>
              </a:spcBef>
              <a:spcAft>
                <a:spcPts val="0"/>
              </a:spcAft>
              <a:buClr>
                <a:schemeClr val="dk1"/>
              </a:buClr>
              <a:buSzPts val="1100"/>
              <a:buFont typeface="Arial"/>
              <a:buNone/>
            </a:pPr>
            <a:r>
              <a:rPr lang="en"/>
              <a:t>Includes sequencing all chromosomal data and DNA from mitochondria. </a:t>
            </a:r>
            <a:endParaRPr/>
          </a:p>
          <a:p>
            <a:pPr indent="0" lvl="0" marL="0" rtl="0" algn="l">
              <a:spcBef>
                <a:spcPts val="0"/>
              </a:spcBef>
              <a:spcAft>
                <a:spcPts val="0"/>
              </a:spcAft>
              <a:buClr>
                <a:schemeClr val="dk1"/>
              </a:buClr>
              <a:buSzPts val="1100"/>
              <a:buFont typeface="Arial"/>
              <a:buNone/>
            </a:pPr>
            <a:r>
              <a:rPr lang="en"/>
              <a:t>Used to identify functional variants associated with disease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4492c87338_0_1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14492c8733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ChIP-seq is to identify, for a particular DNA binding protein, all of the DNA sequences that it binds to.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745879b6c1_0_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745879b6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824e8bac1d_5_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824e8bac1d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824e8bac1d_5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824e8bac1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824e8bac1d_5_1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824e8bac1d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824e8bac1d_5_24: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824e8bac1d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745879b6c1_0_14: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745879b6c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WGS Considerations </a:t>
            </a:r>
            <a:endParaRPr/>
          </a:p>
          <a:p>
            <a:pPr indent="0" lvl="0" marL="0" rtl="0" algn="l">
              <a:spcBef>
                <a:spcPts val="0"/>
              </a:spcBef>
              <a:spcAft>
                <a:spcPts val="0"/>
              </a:spcAft>
              <a:buClr>
                <a:schemeClr val="dk1"/>
              </a:buClr>
              <a:buSzPts val="1100"/>
              <a:buFont typeface="Arial"/>
              <a:buNone/>
            </a:pPr>
            <a:r>
              <a:rPr lang="en"/>
              <a:t>Genome type/size</a:t>
            </a:r>
            <a:endParaRPr/>
          </a:p>
          <a:p>
            <a:pPr indent="0" lvl="0" marL="0" rtl="0" algn="l">
              <a:spcBef>
                <a:spcPts val="0"/>
              </a:spcBef>
              <a:spcAft>
                <a:spcPts val="0"/>
              </a:spcAft>
              <a:buClr>
                <a:schemeClr val="dk1"/>
              </a:buClr>
              <a:buSzPts val="1100"/>
              <a:buFont typeface="Arial"/>
              <a:buNone/>
            </a:pPr>
            <a:r>
              <a:rPr lang="en"/>
              <a:t>Coverage requirements</a:t>
            </a:r>
            <a:endParaRPr/>
          </a:p>
          <a:p>
            <a:pPr indent="0" lvl="0" marL="0" rtl="0" algn="l">
              <a:spcBef>
                <a:spcPts val="0"/>
              </a:spcBef>
              <a:spcAft>
                <a:spcPts val="0"/>
              </a:spcAft>
              <a:buClr>
                <a:schemeClr val="dk1"/>
              </a:buClr>
              <a:buSzPts val="1100"/>
              <a:buFont typeface="Arial"/>
              <a:buNone/>
            </a:pPr>
            <a:r>
              <a:rPr lang="en"/>
              <a:t>Tissue source: fresh tissue, FFPE, blood</a:t>
            </a:r>
            <a:endParaRPr/>
          </a:p>
          <a:p>
            <a:pPr indent="0" lvl="0" marL="0" rtl="0" algn="l">
              <a:spcBef>
                <a:spcPts val="0"/>
              </a:spcBef>
              <a:spcAft>
                <a:spcPts val="0"/>
              </a:spcAft>
              <a:buClr>
                <a:schemeClr val="dk1"/>
              </a:buClr>
              <a:buSzPts val="1100"/>
              <a:buFont typeface="Arial"/>
              <a:buNone/>
            </a:pPr>
            <a:r>
              <a:rPr lang="en"/>
              <a:t>Library preparation protocol: PCR vs PCR-free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2262a0e8f8_0_3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22262a0e8f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709027cba_1_7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709027cba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r>
              <a:rPr lang="en">
                <a:solidFill>
                  <a:srgbClr val="333333"/>
                </a:solidFill>
                <a:highlight>
                  <a:srgbClr val="FFFFFF"/>
                </a:highlight>
              </a:rPr>
              <a:t>This chapter will demonstrate how to: </a:t>
            </a:r>
            <a:r>
              <a:rPr lang="en">
                <a:solidFill>
                  <a:srgbClr val="333333"/>
                </a:solidFill>
                <a:highlight>
                  <a:schemeClr val="lt1"/>
                </a:highlight>
              </a:rPr>
              <a:t>Understand what metadata are and why they are so critical. Learn the basics of creating crystal clear, readable metadata</a:t>
            </a:r>
            <a:endParaRPr>
              <a:solidFill>
                <a:srgbClr val="333333"/>
              </a:solidFill>
              <a:highlight>
                <a:srgbClr val="FFFFFF"/>
              </a:highlight>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824e8bac1d_5_3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824e8bac1d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824e8bac1d_5_4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824e8bac1d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824e8bac1d_5_5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824e8bac1d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824e8bac1d_5_6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824e8bac1d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824e8bac1d_5_8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824e8bac1d_5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a3974d9533_0_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a3974d95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ATAC-Seq</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ATAC-Seq </a:t>
            </a:r>
            <a:r>
              <a:rPr lang="en">
                <a:solidFill>
                  <a:srgbClr val="333333"/>
                </a:solidFill>
                <a:highlight>
                  <a:schemeClr val="lt1"/>
                </a:highlight>
              </a:rPr>
              <a:t>data. Formulate questions to ask about your </a:t>
            </a:r>
            <a:r>
              <a:rPr b="1" lang="en">
                <a:solidFill>
                  <a:srgbClr val="333333"/>
                </a:solidFill>
                <a:highlight>
                  <a:schemeClr val="lt1"/>
                </a:highlight>
              </a:rPr>
              <a:t>ATAC-Seq</a:t>
            </a:r>
            <a:r>
              <a:rPr lang="en">
                <a:solidFill>
                  <a:srgbClr val="333333"/>
                </a:solidFill>
                <a:highlight>
                  <a:schemeClr val="lt1"/>
                </a:highlight>
              </a:rPr>
              <a:t> data</a:t>
            </a:r>
            <a:endParaRPr>
              <a:solidFill>
                <a:srgbClr val="333333"/>
              </a:solidFill>
              <a:highlight>
                <a:srgbClr val="FFFFFF"/>
              </a:highlight>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a3974d9533_0_1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a3974d95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aeb8138211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2aeb81382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a6a1c838b1_1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a6a1c838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a6a1c838b1_1_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a6a1c838b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709027cba_1_12: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709027cb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Question: What are metadata? Answer: Anything and everything that should be known about your samples! Samples labeled A-H are in test tubes. A corresponding spreadsheet has metadata such as mouse id, processing date, treatment and etc. The researcher says ‘I know everything I need to know about these samples from their metadata!’</a:t>
            </a:r>
            <a:endParaRPr>
              <a:solidFill>
                <a:schemeClr val="dk1"/>
              </a:solidFill>
            </a:endParaRPr>
          </a:p>
          <a:p>
            <a:pPr indent="0" lvl="0" marL="0" rtl="0" algn="l">
              <a:spcBef>
                <a:spcPts val="1000"/>
              </a:spcBef>
              <a:spcAft>
                <a:spcPts val="0"/>
              </a:spcAft>
              <a:buClr>
                <a:schemeClr val="dk1"/>
              </a:buClr>
              <a:buSzPts val="990"/>
              <a:buFont typeface="Arial"/>
              <a:buNone/>
            </a:pPr>
            <a:r>
              <a:t/>
            </a:r>
            <a:endParaRPr>
              <a:solidFill>
                <a:schemeClr val="dk1"/>
              </a:solidFill>
              <a:latin typeface="Montserrat"/>
              <a:ea typeface="Montserrat"/>
              <a:cs typeface="Montserrat"/>
              <a:sym typeface="Montserrat"/>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a6a1c838b1_1_14: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a6a1c838b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a6a1c838b1_1_3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2a6a1c838b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a6a1c838b1_1_42: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a6a1c838b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a6a1c838b1_1_2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a6a1c838b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a6a1c838b1_1_22: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a6a1c838b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a6c0fa3d72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a6c0fa3d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a7dbc78b0e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a7dbc78b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a6c0fa3d72_0_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a6c0fa3d7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2890ae15d7_0_9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2890ae15d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bisulfite sequencing</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bisulfite  sequencing </a:t>
            </a:r>
            <a:r>
              <a:rPr lang="en">
                <a:solidFill>
                  <a:srgbClr val="333333"/>
                </a:solidFill>
                <a:highlight>
                  <a:schemeClr val="lt1"/>
                </a:highlight>
              </a:rPr>
              <a:t>data. Formulate questions to ask about your </a:t>
            </a:r>
            <a:r>
              <a:rPr b="1" lang="en">
                <a:solidFill>
                  <a:srgbClr val="333333"/>
                </a:solidFill>
                <a:highlight>
                  <a:schemeClr val="lt1"/>
                </a:highlight>
              </a:rPr>
              <a:t>bisulfite sequencing </a:t>
            </a:r>
            <a:r>
              <a:rPr lang="en">
                <a:solidFill>
                  <a:srgbClr val="333333"/>
                </a:solidFill>
                <a:highlight>
                  <a:schemeClr val="lt1"/>
                </a:highlight>
              </a:rPr>
              <a:t>data</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4492c87338_0_1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4492c873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gene expression analysis is to quantify RNAs on a genome wide level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709027cba_1_4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709027cb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Examples of metadata categories: </a:t>
            </a:r>
            <a:r>
              <a:rPr lang="en">
                <a:solidFill>
                  <a:schemeClr val="dk1"/>
                </a:solidFill>
              </a:rPr>
              <a:t>Patient/organism of origin, Patient/organism information including: Demographics, Disease state, Treatment state, Time point (if applicable). Metadata also includes: Processing information like: Batch information and Processing details (for example: Isolation methods: </a:t>
            </a:r>
            <a:r>
              <a:rPr lang="en">
                <a:solidFill>
                  <a:schemeClr val="dk1"/>
                </a:solidFill>
                <a:highlight>
                  <a:schemeClr val="lt1"/>
                </a:highlight>
              </a:rPr>
              <a:t>Poly-A</a:t>
            </a:r>
            <a:r>
              <a:rPr lang="en">
                <a:solidFill>
                  <a:schemeClr val="dk1"/>
                </a:solidFill>
              </a:rPr>
              <a:t> vs Ribo-minus) Metadata is </a:t>
            </a:r>
            <a:r>
              <a:rPr b="1" lang="en">
                <a:solidFill>
                  <a:schemeClr val="dk1"/>
                </a:solidFill>
              </a:rPr>
              <a:t>Anything that should be known about the </a:t>
            </a:r>
            <a:r>
              <a:rPr b="1" lang="en">
                <a:solidFill>
                  <a:schemeClr val="dk1"/>
                </a:solidFill>
                <a:highlight>
                  <a:schemeClr val="lt1"/>
                </a:highlight>
              </a:rPr>
              <a:t>samples and their handling!</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7e24e1c00a_0_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7e24e1c0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very general sense, methylation workflow involves sequence quality control and genome </a:t>
            </a:r>
            <a:r>
              <a:rPr lang="en"/>
              <a:t>alignment</a:t>
            </a:r>
            <a:r>
              <a:rPr lang="en"/>
              <a:t> like many other sequencing methods. But next, the data needs to be used to identify methylation calls and calculations of methylation fractions. Lastly, you will likely want to group the methylated bases together to identify what </a:t>
            </a:r>
            <a:r>
              <a:rPr lang="en"/>
              <a:t>regions</a:t>
            </a:r>
            <a:r>
              <a:rPr lang="en"/>
              <a:t> of the genome are differentially methylated and of interest.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7e24e1c00a_0_3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7e24e1c00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17e24e1c00a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17e24e1c0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7e24e1c00a_0_42: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7e24e1c00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7e24e1c00a_0_49: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17e24e1c00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2262a0e8f8_0_2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2262a0e8f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94f8fa4633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94f8fa46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668d07d0b9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668d07d0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6ebab787e9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6ebab787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https://kids.frontiersin.org/articles/10.3389/frym.2022.629355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 creative commons.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a06494e09c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a06494e0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709027cba_1_52: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709027cb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Rules for creating metadata </a:t>
            </a:r>
            <a:r>
              <a:rPr b="1" lang="en">
                <a:solidFill>
                  <a:schemeClr val="dk1"/>
                </a:solidFill>
                <a:highlight>
                  <a:schemeClr val="lt1"/>
                </a:highlight>
              </a:rPr>
              <a:t>(from Broman &amp; Woo, 2017) </a:t>
            </a:r>
            <a:r>
              <a:rPr lang="en">
                <a:solidFill>
                  <a:schemeClr val="dk1"/>
                </a:solidFill>
              </a:rPr>
              <a:t>Be Consistent. Choose good names for things. Write Dates as YYYY-MM-DD.No Empty Cells. Put Just One Thing in a Cell. Make it a Rectangle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890ae15d7_0_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890ae15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Rules for creating metadata continued  </a:t>
            </a:r>
            <a:r>
              <a:rPr b="1" lang="en">
                <a:solidFill>
                  <a:schemeClr val="dk1"/>
                </a:solidFill>
                <a:highlight>
                  <a:schemeClr val="lt1"/>
                </a:highlight>
              </a:rPr>
              <a:t>(from Broman &amp; Woo, 2017). </a:t>
            </a:r>
            <a:r>
              <a:rPr lang="en">
                <a:solidFill>
                  <a:schemeClr val="dk1"/>
                </a:solidFill>
              </a:rPr>
              <a:t>Create a Data Dictionary. </a:t>
            </a:r>
            <a:r>
              <a:rPr lang="en">
                <a:solidFill>
                  <a:schemeClr val="dk1"/>
                </a:solidFill>
                <a:highlight>
                  <a:schemeClr val="lt1"/>
                </a:highlight>
              </a:rPr>
              <a:t>No Calculations in the Raw Data Files. Do Not Use Font Color or Highlighting as Data. </a:t>
            </a:r>
            <a:r>
              <a:rPr lang="en">
                <a:solidFill>
                  <a:schemeClr val="dk1"/>
                </a:solidFill>
              </a:rPr>
              <a:t>Make Backups. Use Data Validation to Avoid Errors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3a7f78e577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3a7f78e5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a:r>
            <a:r>
              <a:rPr lang="en">
                <a:solidFill>
                  <a:srgbClr val="212121"/>
                </a:solidFill>
                <a:highlight>
                  <a:srgbClr val="FFFFFF"/>
                </a:highlight>
              </a:rPr>
              <a:t>Approximately one-fifth of papers with supplementary Excel gene lists contain erroneous gene name conversions’ </a:t>
            </a:r>
            <a:r>
              <a:rPr lang="en" u="sng">
                <a:solidFill>
                  <a:srgbClr val="7890CD"/>
                </a:solidFill>
                <a:highlight>
                  <a:srgbClr val="FFFFFF"/>
                </a:highlight>
                <a:hlinkClick r:id="rId2">
                  <a:extLst>
                    <a:ext uri="{A12FA001-AC4F-418D-AE19-62706E023703}">
                      <ahyp:hlinkClr val="tx"/>
                    </a:ext>
                  </a:extLst>
                </a:hlinkClick>
              </a:rPr>
              <a:t>Ziemann, Eren, El-Osta, 2016</a:t>
            </a:r>
            <a:r>
              <a:rPr lang="en"/>
              <a:t> On the left, a meme that shows Excel asking ‘is this a date?’ in response to seeing ‘any data at all’.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f6c5d3981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1f6c5d39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a:t>
            </a:r>
            <a:r>
              <a:rPr lang="en">
                <a:solidFill>
                  <a:srgbClr val="333333"/>
                </a:solidFill>
                <a:highlight>
                  <a:schemeClr val="lt1"/>
                </a:highlight>
              </a:rPr>
              <a:t>Recognize the key aspects of a tool that you should consider when constructing an analysis. Form questions to ask others for advice regarding your data </a:t>
            </a:r>
            <a:endParaRPr>
              <a:solidFill>
                <a:srgbClr val="333333"/>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1f6c5d3981_0_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1f6c5d398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Considerations for choosing tools: Is it appropriate for your data type? Is in an interface or programming language you feel comfortable with? How much computing power do you have? Are there benchmarking papers that compare the tool options? Is the tool well documented and usable? Is the tool well-maintained? Is the tool </a:t>
            </a:r>
            <a:r>
              <a:rPr lang="en">
                <a:solidFill>
                  <a:schemeClr val="dk1"/>
                </a:solidFill>
              </a:rPr>
              <a:t>generally</a:t>
            </a:r>
            <a:r>
              <a:rPr lang="en">
                <a:solidFill>
                  <a:schemeClr val="dk1"/>
                </a:solidFill>
              </a:rPr>
              <a:t> accepted by the field? </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422c5de97_0_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422c5de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Except where otherwise indicated, The contents of this slide presentation are available for use under the Creative Commons Attribution 4.0 license. You are free to adapt and share the work, but you must give appropriate credit, provide a link to the license, and indicate if changes were made. Sample attribution: Documentation and Usability by Johns Hopkins Data Science Lab. CC-BY 4.0</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0fbd76736e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0fbd7673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latin typeface="Times New Roman"/>
                <a:ea typeface="Times New Roman"/>
                <a:cs typeface="Times New Roman"/>
                <a:sym typeface="Times New Roman"/>
              </a:rPr>
              <a:t>This chapter will demonstrate how to: </a:t>
            </a:r>
            <a:r>
              <a:rPr lang="en">
                <a:solidFill>
                  <a:srgbClr val="333333"/>
                </a:solidFill>
                <a:highlight>
                  <a:schemeClr val="lt1"/>
                </a:highlight>
                <a:latin typeface="Times New Roman"/>
                <a:ea typeface="Times New Roman"/>
                <a:cs typeface="Times New Roman"/>
                <a:sym typeface="Times New Roman"/>
              </a:rPr>
              <a:t>Understand the difference between command line and GUI based applications. Understand what R and Python languages are. Find many links to resources where you can learn R or Python</a:t>
            </a:r>
            <a:endParaRPr b="1">
              <a:solidFill>
                <a:srgbClr val="333333"/>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b625723c80_0_2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b625723c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bisulfite sequencing</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bisulfite  sequencing </a:t>
            </a:r>
            <a:r>
              <a:rPr lang="en">
                <a:solidFill>
                  <a:srgbClr val="333333"/>
                </a:solidFill>
                <a:highlight>
                  <a:schemeClr val="lt1"/>
                </a:highlight>
              </a:rPr>
              <a:t>data. Formulate questions to ask about your </a:t>
            </a:r>
            <a:r>
              <a:rPr b="1" lang="en">
                <a:solidFill>
                  <a:srgbClr val="333333"/>
                </a:solidFill>
                <a:highlight>
                  <a:schemeClr val="lt1"/>
                </a:highlight>
              </a:rPr>
              <a:t>bisulfite sequencing </a:t>
            </a:r>
            <a:r>
              <a:rPr lang="en">
                <a:solidFill>
                  <a:srgbClr val="333333"/>
                </a:solidFill>
                <a:highlight>
                  <a:schemeClr val="lt1"/>
                </a:highlight>
              </a:rPr>
              <a:t>data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b625723c80_0_4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b625723c8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bisulfite sequencing</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bisulfite  sequencing </a:t>
            </a:r>
            <a:r>
              <a:rPr lang="en">
                <a:solidFill>
                  <a:srgbClr val="333333"/>
                </a:solidFill>
                <a:highlight>
                  <a:schemeClr val="lt1"/>
                </a:highlight>
              </a:rPr>
              <a:t>data. Formulate questions to ask about your </a:t>
            </a:r>
            <a:r>
              <a:rPr b="1" lang="en">
                <a:solidFill>
                  <a:srgbClr val="333333"/>
                </a:solidFill>
                <a:highlight>
                  <a:schemeClr val="lt1"/>
                </a:highlight>
              </a:rPr>
              <a:t>bisulfite sequencing </a:t>
            </a:r>
            <a:r>
              <a:rPr lang="en">
                <a:solidFill>
                  <a:srgbClr val="333333"/>
                </a:solidFill>
                <a:highlight>
                  <a:schemeClr val="lt1"/>
                </a:highlight>
              </a:rPr>
              <a:t>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b625723c80_0_3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b625723c8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bisulfite sequencing</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bisulfite  sequencing </a:t>
            </a:r>
            <a:r>
              <a:rPr lang="en">
                <a:solidFill>
                  <a:srgbClr val="333333"/>
                </a:solidFill>
                <a:highlight>
                  <a:schemeClr val="lt1"/>
                </a:highlight>
              </a:rPr>
              <a:t>data. Formulate questions to ask about your </a:t>
            </a:r>
            <a:r>
              <a:rPr b="1" lang="en">
                <a:solidFill>
                  <a:srgbClr val="333333"/>
                </a:solidFill>
                <a:highlight>
                  <a:schemeClr val="lt1"/>
                </a:highlight>
              </a:rPr>
              <a:t>bisulfite sequencing </a:t>
            </a:r>
            <a:r>
              <a:rPr lang="en">
                <a:solidFill>
                  <a:srgbClr val="333333"/>
                </a:solidFill>
                <a:highlight>
                  <a:schemeClr val="lt1"/>
                </a:highlight>
              </a:rPr>
              <a:t>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b625723c80_0_2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b625723c8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bisulfite sequencing</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bisulfite  sequencing </a:t>
            </a:r>
            <a:r>
              <a:rPr lang="en">
                <a:solidFill>
                  <a:srgbClr val="333333"/>
                </a:solidFill>
                <a:highlight>
                  <a:schemeClr val="lt1"/>
                </a:highlight>
              </a:rPr>
              <a:t>data. Formulate questions to ask about your </a:t>
            </a:r>
            <a:r>
              <a:rPr b="1" lang="en">
                <a:solidFill>
                  <a:srgbClr val="333333"/>
                </a:solidFill>
                <a:highlight>
                  <a:schemeClr val="lt1"/>
                </a:highlight>
              </a:rPr>
              <a:t>bisulfite sequencing </a:t>
            </a:r>
            <a:r>
              <a:rPr lang="en">
                <a:solidFill>
                  <a:srgbClr val="333333"/>
                </a:solidFill>
                <a:highlight>
                  <a:schemeClr val="lt1"/>
                </a:highlight>
              </a:rPr>
              <a:t>data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44bc8d6a68_0_12: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44bc8d6a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Clr>
                <a:schemeClr val="dk1"/>
              </a:buClr>
              <a:buSzPts val="1100"/>
              <a:buFont typeface="Arial"/>
              <a:buNone/>
            </a:pPr>
            <a:r>
              <a:rPr b="1" lang="en">
                <a:solidFill>
                  <a:srgbClr val="333333"/>
                </a:solidFill>
                <a:highlight>
                  <a:schemeClr val="lt1"/>
                </a:highlight>
              </a:rPr>
              <a:t>This chapter will demonstrate how to: </a:t>
            </a:r>
            <a:r>
              <a:rPr lang="en">
                <a:solidFill>
                  <a:srgbClr val="333333"/>
                </a:solidFill>
                <a:highlight>
                  <a:schemeClr val="lt1"/>
                </a:highlight>
              </a:rPr>
              <a:t>Understand the very general basics of </a:t>
            </a:r>
            <a:r>
              <a:rPr b="1" lang="en">
                <a:solidFill>
                  <a:srgbClr val="333333"/>
                </a:solidFill>
                <a:highlight>
                  <a:schemeClr val="lt1"/>
                </a:highlight>
              </a:rPr>
              <a:t>microarray</a:t>
            </a:r>
            <a:r>
              <a:rPr lang="en">
                <a:solidFill>
                  <a:srgbClr val="333333"/>
                </a:solidFill>
                <a:highlight>
                  <a:schemeClr val="lt1"/>
                </a:highlight>
              </a:rPr>
              <a:t> data collection and processing workflow. Understand the limitations and strengths of </a:t>
            </a:r>
            <a:r>
              <a:rPr b="1" lang="en">
                <a:solidFill>
                  <a:srgbClr val="333333"/>
                </a:solidFill>
                <a:highlight>
                  <a:schemeClr val="lt1"/>
                </a:highlight>
              </a:rPr>
              <a:t>microarray</a:t>
            </a:r>
            <a:r>
              <a:rPr lang="en">
                <a:solidFill>
                  <a:srgbClr val="333333"/>
                </a:solidFill>
                <a:highlight>
                  <a:schemeClr val="lt1"/>
                </a:highlight>
              </a:rPr>
              <a:t> data in general.</a:t>
            </a:r>
            <a:endParaRPr>
              <a:solidFill>
                <a:srgbClr val="333333"/>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4492c87338_0_5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4492c8733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microarrays work in general?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438a9a5b2_0_11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438a9a5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r>
              <a:rPr lang="en">
                <a:solidFill>
                  <a:srgbClr val="333333"/>
                </a:solidFill>
                <a:highlight>
                  <a:srgbClr val="FFFFFF"/>
                </a:highlight>
              </a:rPr>
              <a:t>This chapter will demonstrate how to: </a:t>
            </a:r>
            <a:r>
              <a:rPr lang="en">
                <a:solidFill>
                  <a:srgbClr val="333333"/>
                </a:solidFill>
                <a:highlight>
                  <a:schemeClr val="lt1"/>
                </a:highlight>
              </a:rPr>
              <a:t>Understand what metadata are and why they are so critical. Learn the basics of creating crystal clear, readable metadata</a:t>
            </a:r>
            <a:endParaRPr>
              <a:solidFill>
                <a:srgbClr val="333333"/>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3438a9a5b2_0_1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3438a9a5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42e3de7ce8_0_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42e3de7c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Microarray data is generation using total RNA which is labeled with fluorescent dyes. These are then hybridized to the microarray chip. The higher the fluorescence, the more RNA that is being detected in the sample. This is assessed chip wide by an image taken of the chip.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6525eff64_0_9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6525eff6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For individuals who: </a:t>
            </a:r>
            <a:r>
              <a:rPr lang="en" sz="1200">
                <a:solidFill>
                  <a:schemeClr val="dk1"/>
                </a:solidFill>
              </a:rPr>
              <a:t>Have genomic data and don’t know what to do with it. Want a basic overview of their genomic data type. Want to find resources for processing and interpreting genomics data</a:t>
            </a:r>
            <a:endParaRPr sz="12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44bc8d6a68_0_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44bc8d6a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5f36710259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5f367102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2262a0e8f8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2262a0e8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44bc8d6a68_0_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44bc8d6a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a:t>
            </a:r>
            <a:r>
              <a:rPr lang="en">
                <a:solidFill>
                  <a:srgbClr val="333333"/>
                </a:solidFill>
                <a:highlight>
                  <a:schemeClr val="lt1"/>
                </a:highlight>
              </a:rPr>
              <a:t>Understand the very general basics of </a:t>
            </a:r>
            <a:r>
              <a:rPr b="1" lang="en">
                <a:solidFill>
                  <a:srgbClr val="333333"/>
                </a:solidFill>
                <a:highlight>
                  <a:schemeClr val="lt1"/>
                </a:highlight>
              </a:rPr>
              <a:t>sequencing</a:t>
            </a:r>
            <a:r>
              <a:rPr lang="en">
                <a:solidFill>
                  <a:srgbClr val="333333"/>
                </a:solidFill>
                <a:highlight>
                  <a:schemeClr val="lt1"/>
                </a:highlight>
              </a:rPr>
              <a:t> data collection and processing workflow. Understand the limitations and strengths of </a:t>
            </a:r>
            <a:r>
              <a:rPr b="1" lang="en">
                <a:solidFill>
                  <a:srgbClr val="333333"/>
                </a:solidFill>
                <a:highlight>
                  <a:schemeClr val="lt1"/>
                </a:highlight>
              </a:rPr>
              <a:t>sequencing</a:t>
            </a:r>
            <a:r>
              <a:rPr lang="en">
                <a:solidFill>
                  <a:srgbClr val="333333"/>
                </a:solidFill>
                <a:highlight>
                  <a:schemeClr val="lt1"/>
                </a:highlight>
              </a:rPr>
              <a:t> data in general.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4492c87338_0_4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4492c873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sequencing work?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5b8dbcbef7_0_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5b8dbcbe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related biases </a:t>
            </a:r>
            <a:r>
              <a:rPr b="1" lang="en">
                <a:solidFill>
                  <a:schemeClr val="dk1"/>
                </a:solidFill>
                <a:highlight>
                  <a:schemeClr val="lt1"/>
                </a:highlight>
              </a:rPr>
              <a:t>GC bias</a:t>
            </a:r>
            <a:r>
              <a:rPr lang="en">
                <a:solidFill>
                  <a:schemeClr val="dk1"/>
                </a:solidFill>
                <a:highlight>
                  <a:schemeClr val="lt1"/>
                </a:highlight>
              </a:rPr>
              <a:t> - guanine and cytosine bond melts at higher temp - if a sequence has a lot of G’s and C’s </a:t>
            </a:r>
            <a:r>
              <a:rPr b="1" lang="en">
                <a:solidFill>
                  <a:schemeClr val="dk1"/>
                </a:solidFill>
                <a:highlight>
                  <a:schemeClr val="lt1"/>
                </a:highlight>
              </a:rPr>
              <a:t>Sequence complexity</a:t>
            </a:r>
            <a:r>
              <a:rPr lang="en">
                <a:solidFill>
                  <a:schemeClr val="dk1"/>
                </a:solidFill>
                <a:highlight>
                  <a:schemeClr val="lt1"/>
                </a:highlight>
              </a:rPr>
              <a:t> - certain sequences more likely to have primers bound to them (and more likely to be sequenced). </a:t>
            </a:r>
            <a:r>
              <a:rPr b="1" lang="en">
                <a:solidFill>
                  <a:schemeClr val="dk1"/>
                </a:solidFill>
                <a:highlight>
                  <a:schemeClr val="lt1"/>
                </a:highlight>
              </a:rPr>
              <a:t>Length bias</a:t>
            </a:r>
            <a:r>
              <a:rPr lang="en">
                <a:solidFill>
                  <a:schemeClr val="dk1"/>
                </a:solidFill>
                <a:highlight>
                  <a:schemeClr val="lt1"/>
                </a:highlight>
              </a:rPr>
              <a:t> - longer targets are more likely to be amplified or sequenced. </a:t>
            </a:r>
            <a:r>
              <a:rPr i="1" lang="en">
                <a:solidFill>
                  <a:schemeClr val="dk1"/>
                </a:solidFill>
                <a:highlight>
                  <a:schemeClr val="lt1"/>
                </a:highlight>
              </a:rPr>
              <a:t>These biases are worsened by PCR amplification!</a:t>
            </a:r>
            <a:endParaRPr i="1">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5b8dbcbef7_0_1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5b8dbcbe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b8dbcbef7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5b8dbcbe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5b8dbcbef7_0_1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5b8dbcbe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5b8dbcbef7_0_2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5b8dbcbe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db7c97851_0_14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db7c9785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Concepts discussed in </a:t>
            </a:r>
            <a:r>
              <a:rPr b="1" lang="en">
                <a:solidFill>
                  <a:schemeClr val="dk1"/>
                </a:solidFill>
              </a:rPr>
              <a:t>Documentation and Usability </a:t>
            </a:r>
            <a:r>
              <a:rPr lang="en">
                <a:solidFill>
                  <a:schemeClr val="dk1"/>
                </a:solidFill>
              </a:rPr>
              <a:t>course:Apply usability research concepts, Create user friendly guides, Document code clearly, Obtain helpful user feedback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890ae15d7_0_7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890ae15d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Learning objectives </a:t>
            </a:r>
            <a:r>
              <a:rPr lang="en">
                <a:solidFill>
                  <a:srgbClr val="333333"/>
                </a:solidFill>
                <a:highlight>
                  <a:schemeClr val="lt1"/>
                </a:highlight>
              </a:rPr>
              <a:t>This chapter will demonstrate how to: Understand the goals and data collection for DNA sequence collection and variant identification. Compare and contrast the following methods: DNA/SNP microarrays, Whole Genome Sequencing, Whole Exome Sequencing, and Targeted Sequencing </a:t>
            </a:r>
            <a:endParaRPr>
              <a:solidFill>
                <a:srgbClr val="333333"/>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4492c87338_0_2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4492c8733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gene expression analysis is to quantify RNAs on a genome wide level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3438a9a5b2_0_3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3438a9a5b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38a6ce16b7_35_1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38a6ce16b7_3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WGS to other sequencing modalities </a:t>
            </a:r>
            <a:endParaRPr/>
          </a:p>
          <a:p>
            <a:pPr indent="0" lvl="0" marL="0" rtl="0" algn="l">
              <a:spcBef>
                <a:spcPts val="0"/>
              </a:spcBef>
              <a:spcAft>
                <a:spcPts val="0"/>
              </a:spcAft>
              <a:buNone/>
            </a:pPr>
            <a:r>
              <a:rPr lang="en"/>
              <a:t>The most common DNA sequencing techniques are described. Whole genome sequencing coverages all genes and non-coding DNA. 3.2 billion bases are covered when applied to human samples. This the most expensive of the techniques. Depth of coverage required for 99.9% sensitivity is 30X. </a:t>
            </a:r>
            <a:endParaRPr/>
          </a:p>
          <a:p>
            <a:pPr indent="0" lvl="0" marL="0" rtl="0" algn="l">
              <a:spcBef>
                <a:spcPts val="0"/>
              </a:spcBef>
              <a:spcAft>
                <a:spcPts val="0"/>
              </a:spcAft>
              <a:buNone/>
            </a:pPr>
            <a:r>
              <a:rPr lang="en"/>
              <a:t>Whole exome sequencing coverage is the exome or expressed genes. Approximately 45 million bases are sequenced. This is a cost-effective technique. The depth of coverage required for 99.9% sensitivity is 100X. Targeted gene panel sequencing coverages 50-500 genes. 20,000 to 62 million bases are sequenced. This is the most cost-effective technique. Depth of coverage is &gt;500X.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438a9a5b2_0_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3438a9a5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three general methods we will discuss for evaluating DNA sequences. Whole Genome Sequencing (WGS) assays more of the genome than other methods but is much more costly and computationally intensive. Depending on your goals WGS may be overkill. SNP microarrays on the other hand, are much more cost effective but are not able to be used for exploratory purposes. Whole Exome Sequencing (WXS or WES) and other targeted sequencing methods allow you to survey regions of the genome in way that is more cost effective and potentially at higher depths.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2890ae15d7_0_5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2890ae15d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endParaRPr/>
          </a:p>
          <a:p>
            <a:pPr indent="0" lvl="0" marL="0" rtl="0" algn="l">
              <a:spcBef>
                <a:spcPts val="0"/>
              </a:spcBef>
              <a:spcAft>
                <a:spcPts val="0"/>
              </a:spcAft>
              <a:buClr>
                <a:schemeClr val="dk1"/>
              </a:buClr>
              <a:buSzPts val="1100"/>
              <a:buFont typeface="Arial"/>
              <a:buNone/>
            </a:pPr>
            <a:r>
              <a:rPr lang="en"/>
              <a:t>This chapter will demonstrate how to:</a:t>
            </a:r>
            <a:endParaRPr/>
          </a:p>
          <a:p>
            <a:pPr indent="0" lvl="0" marL="0" rtl="0" algn="l">
              <a:spcBef>
                <a:spcPts val="0"/>
              </a:spcBef>
              <a:spcAft>
                <a:spcPts val="0"/>
              </a:spcAft>
              <a:buClr>
                <a:schemeClr val="dk1"/>
              </a:buClr>
              <a:buSzPts val="1100"/>
              <a:buFont typeface="Arial"/>
              <a:buNone/>
            </a:pPr>
            <a:r>
              <a:rPr lang="en"/>
              <a:t>Define the uses and applications of WGS</a:t>
            </a:r>
            <a:endParaRPr/>
          </a:p>
          <a:p>
            <a:pPr indent="0" lvl="0" marL="0" rtl="0" algn="l">
              <a:spcBef>
                <a:spcPts val="0"/>
              </a:spcBef>
              <a:spcAft>
                <a:spcPts val="0"/>
              </a:spcAft>
              <a:buClr>
                <a:schemeClr val="dk1"/>
              </a:buClr>
              <a:buSzPts val="1100"/>
              <a:buFont typeface="Arial"/>
              <a:buNone/>
            </a:pPr>
            <a:r>
              <a:rPr lang="en"/>
              <a:t>Describe the steps for generating WGS data</a:t>
            </a:r>
            <a:endParaRPr/>
          </a:p>
          <a:p>
            <a:pPr indent="0" lvl="0" marL="0" rtl="0" algn="l">
              <a:spcBef>
                <a:spcPts val="0"/>
              </a:spcBef>
              <a:spcAft>
                <a:spcPts val="0"/>
              </a:spcAft>
              <a:buClr>
                <a:schemeClr val="dk1"/>
              </a:buClr>
              <a:buSzPts val="1100"/>
              <a:buFont typeface="Arial"/>
              <a:buNone/>
            </a:pPr>
            <a:r>
              <a:rPr lang="en"/>
              <a:t>Understand the data analysis workflow for WGS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38a6ce16b7_35_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38a6ce16b7_3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Whole genome sequencing overview </a:t>
            </a:r>
            <a:endParaRPr/>
          </a:p>
          <a:p>
            <a:pPr indent="0" lvl="0" marL="0" rtl="0" algn="l">
              <a:spcBef>
                <a:spcPts val="0"/>
              </a:spcBef>
              <a:spcAft>
                <a:spcPts val="0"/>
              </a:spcAft>
              <a:buClr>
                <a:schemeClr val="dk1"/>
              </a:buClr>
              <a:buSzPts val="1100"/>
              <a:buFont typeface="Arial"/>
              <a:buNone/>
            </a:pPr>
            <a:r>
              <a:rPr lang="en"/>
              <a:t>Process of determining entirety of DNA sequence of organism’s genome at single time. </a:t>
            </a:r>
            <a:endParaRPr/>
          </a:p>
          <a:p>
            <a:pPr indent="0" lvl="0" marL="0" rtl="0" algn="l">
              <a:spcBef>
                <a:spcPts val="0"/>
              </a:spcBef>
              <a:spcAft>
                <a:spcPts val="0"/>
              </a:spcAft>
              <a:buClr>
                <a:schemeClr val="dk1"/>
              </a:buClr>
              <a:buSzPts val="1100"/>
              <a:buFont typeface="Arial"/>
              <a:buNone/>
            </a:pPr>
            <a:r>
              <a:rPr lang="en"/>
              <a:t>Includes sequencing all chromosomal data and DNA from mitochondria. </a:t>
            </a:r>
            <a:endParaRPr/>
          </a:p>
          <a:p>
            <a:pPr indent="0" lvl="0" marL="0" rtl="0" algn="l">
              <a:spcBef>
                <a:spcPts val="0"/>
              </a:spcBef>
              <a:spcAft>
                <a:spcPts val="0"/>
              </a:spcAft>
              <a:buClr>
                <a:schemeClr val="dk1"/>
              </a:buClr>
              <a:buSzPts val="1100"/>
              <a:buFont typeface="Arial"/>
              <a:buNone/>
            </a:pPr>
            <a:r>
              <a:rPr lang="en"/>
              <a:t>Used to identify functional variants associated with disease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38a6ce16b7_35_1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38a6ce16b7_3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WGS: </a:t>
            </a:r>
            <a:endParaRPr/>
          </a:p>
          <a:p>
            <a:pPr indent="0" lvl="0" marL="0" rtl="0" algn="l">
              <a:spcBef>
                <a:spcPts val="0"/>
              </a:spcBef>
              <a:spcAft>
                <a:spcPts val="0"/>
              </a:spcAft>
              <a:buNone/>
            </a:pPr>
            <a:r>
              <a:rPr lang="en"/>
              <a:t>Most complete account of individual variation </a:t>
            </a:r>
            <a:endParaRPr/>
          </a:p>
          <a:p>
            <a:pPr indent="0" lvl="0" marL="0" rtl="0" algn="l">
              <a:spcBef>
                <a:spcPts val="0"/>
              </a:spcBef>
              <a:spcAft>
                <a:spcPts val="0"/>
              </a:spcAft>
              <a:buNone/>
            </a:pPr>
            <a:r>
              <a:rPr lang="en"/>
              <a:t>Ability to study: </a:t>
            </a:r>
            <a:endParaRPr/>
          </a:p>
          <a:p>
            <a:pPr indent="0" lvl="0" marL="0" rtl="0" algn="l">
              <a:spcBef>
                <a:spcPts val="0"/>
              </a:spcBef>
              <a:spcAft>
                <a:spcPts val="0"/>
              </a:spcAft>
              <a:buNone/>
            </a:pPr>
            <a:r>
              <a:rPr lang="en"/>
              <a:t>Structural rearrangements</a:t>
            </a:r>
            <a:endParaRPr/>
          </a:p>
          <a:p>
            <a:pPr indent="0" lvl="0" marL="0" rtl="0" algn="l">
              <a:spcBef>
                <a:spcPts val="0"/>
              </a:spcBef>
              <a:spcAft>
                <a:spcPts val="0"/>
              </a:spcAft>
              <a:buNone/>
            </a:pPr>
            <a:r>
              <a:rPr lang="en"/>
              <a:t>Copy number variations</a:t>
            </a:r>
            <a:endParaRPr/>
          </a:p>
          <a:p>
            <a:pPr indent="0" lvl="0" marL="0" rtl="0" algn="l">
              <a:spcBef>
                <a:spcPts val="0"/>
              </a:spcBef>
              <a:spcAft>
                <a:spcPts val="0"/>
              </a:spcAft>
              <a:buNone/>
            </a:pPr>
            <a:r>
              <a:rPr lang="en"/>
              <a:t>Insertion-Deletions</a:t>
            </a:r>
            <a:endParaRPr/>
          </a:p>
          <a:p>
            <a:pPr indent="0" lvl="0" marL="0" rtl="0" algn="l">
              <a:spcBef>
                <a:spcPts val="0"/>
              </a:spcBef>
              <a:spcAft>
                <a:spcPts val="0"/>
              </a:spcAft>
              <a:buNone/>
            </a:pPr>
            <a:r>
              <a:rPr lang="en"/>
              <a:t>SNPs</a:t>
            </a:r>
            <a:endParaRPr/>
          </a:p>
          <a:p>
            <a:pPr indent="0" lvl="0" marL="0" rtl="0" algn="l">
              <a:spcBef>
                <a:spcPts val="0"/>
              </a:spcBef>
              <a:spcAft>
                <a:spcPts val="0"/>
              </a:spcAft>
              <a:buNone/>
            </a:pPr>
            <a:r>
              <a:rPr lang="en"/>
              <a:t>Sequencing repeats </a:t>
            </a:r>
            <a:endParaRPr/>
          </a:p>
          <a:p>
            <a:pPr indent="0" lvl="0" marL="0" rtl="0" algn="l">
              <a:spcBef>
                <a:spcPts val="0"/>
              </a:spcBef>
              <a:spcAft>
                <a:spcPts val="0"/>
              </a:spcAft>
              <a:buNone/>
            </a:pPr>
            <a:r>
              <a:rPr lang="en"/>
              <a:t>Coding, non-coding, and mitochondrial genome coverage </a:t>
            </a:r>
            <a:endParaRPr/>
          </a:p>
          <a:p>
            <a:pPr indent="0" lvl="0" marL="0" rtl="0" algn="l">
              <a:spcBef>
                <a:spcPts val="0"/>
              </a:spcBef>
              <a:spcAft>
                <a:spcPts val="0"/>
              </a:spcAft>
              <a:buNone/>
            </a:pPr>
            <a:r>
              <a:rPr lang="en"/>
              <a:t>WGS compared to WES: </a:t>
            </a:r>
            <a:endParaRPr/>
          </a:p>
          <a:p>
            <a:pPr indent="0" lvl="0" marL="0" rtl="0" algn="l">
              <a:spcBef>
                <a:spcPts val="0"/>
              </a:spcBef>
              <a:spcAft>
                <a:spcPts val="0"/>
              </a:spcAft>
              <a:buNone/>
            </a:pPr>
            <a:r>
              <a:rPr lang="en"/>
              <a:t>limited vs entire genome</a:t>
            </a:r>
            <a:endParaRPr/>
          </a:p>
          <a:p>
            <a:pPr indent="0" lvl="0" marL="0" rtl="0" algn="l">
              <a:spcBef>
                <a:spcPts val="0"/>
              </a:spcBef>
              <a:spcAft>
                <a:spcPts val="0"/>
              </a:spcAft>
              <a:buNone/>
            </a:pPr>
            <a:r>
              <a:rPr lang="en"/>
              <a:t>targeted view of protein-coding regions</a:t>
            </a:r>
            <a:endParaRPr/>
          </a:p>
          <a:p>
            <a:pPr indent="0" lvl="0" marL="0" rtl="0" algn="l">
              <a:spcBef>
                <a:spcPts val="0"/>
              </a:spcBef>
              <a:spcAft>
                <a:spcPts val="0"/>
              </a:spcAft>
              <a:buNone/>
            </a:pPr>
            <a:r>
              <a:rPr lang="en"/>
              <a:t>WGS allows for discovery - identify causative variants</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8a6ce16b7_35_2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38a6ce16b7_3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WGS Considerations </a:t>
            </a:r>
            <a:endParaRPr/>
          </a:p>
          <a:p>
            <a:pPr indent="0" lvl="0" marL="0" rtl="0" algn="l">
              <a:spcBef>
                <a:spcPts val="0"/>
              </a:spcBef>
              <a:spcAft>
                <a:spcPts val="0"/>
              </a:spcAft>
              <a:buClr>
                <a:schemeClr val="dk1"/>
              </a:buClr>
              <a:buSzPts val="1100"/>
              <a:buFont typeface="Arial"/>
              <a:buNone/>
            </a:pPr>
            <a:r>
              <a:rPr lang="en"/>
              <a:t>Genome type/size</a:t>
            </a:r>
            <a:endParaRPr/>
          </a:p>
          <a:p>
            <a:pPr indent="0" lvl="0" marL="0" rtl="0" algn="l">
              <a:spcBef>
                <a:spcPts val="0"/>
              </a:spcBef>
              <a:spcAft>
                <a:spcPts val="0"/>
              </a:spcAft>
              <a:buClr>
                <a:schemeClr val="dk1"/>
              </a:buClr>
              <a:buSzPts val="1100"/>
              <a:buFont typeface="Arial"/>
              <a:buNone/>
            </a:pPr>
            <a:r>
              <a:rPr lang="en"/>
              <a:t>Coverage requirements</a:t>
            </a:r>
            <a:endParaRPr/>
          </a:p>
          <a:p>
            <a:pPr indent="0" lvl="0" marL="0" rtl="0" algn="l">
              <a:spcBef>
                <a:spcPts val="0"/>
              </a:spcBef>
              <a:spcAft>
                <a:spcPts val="0"/>
              </a:spcAft>
              <a:buClr>
                <a:schemeClr val="dk1"/>
              </a:buClr>
              <a:buSzPts val="1100"/>
              <a:buFont typeface="Arial"/>
              <a:buNone/>
            </a:pPr>
            <a:r>
              <a:rPr lang="en"/>
              <a:t>Tissue source: fresh tissue, FFPE, blood</a:t>
            </a:r>
            <a:endParaRPr/>
          </a:p>
          <a:p>
            <a:pPr indent="0" lvl="0" marL="0" rtl="0" algn="l">
              <a:spcBef>
                <a:spcPts val="0"/>
              </a:spcBef>
              <a:spcAft>
                <a:spcPts val="0"/>
              </a:spcAft>
              <a:buClr>
                <a:schemeClr val="dk1"/>
              </a:buClr>
              <a:buSzPts val="1100"/>
              <a:buFont typeface="Arial"/>
              <a:buNone/>
            </a:pPr>
            <a:r>
              <a:rPr lang="en"/>
              <a:t>Library preparation protocol: PCR vs PCR-free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38a6ce16b7_35_3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38a6ce16b7_3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WGS pipeline overview </a:t>
            </a:r>
            <a:endParaRPr/>
          </a:p>
          <a:p>
            <a:pPr indent="0" lvl="0" marL="0" rtl="0" algn="l">
              <a:spcBef>
                <a:spcPts val="0"/>
              </a:spcBef>
              <a:spcAft>
                <a:spcPts val="0"/>
              </a:spcAft>
              <a:buNone/>
            </a:pPr>
            <a:r>
              <a:rPr lang="en"/>
              <a:t>Step 1: DNA extraction from sample</a:t>
            </a:r>
            <a:endParaRPr/>
          </a:p>
          <a:p>
            <a:pPr indent="0" lvl="0" marL="0" rtl="0" algn="l">
              <a:spcBef>
                <a:spcPts val="0"/>
              </a:spcBef>
              <a:spcAft>
                <a:spcPts val="0"/>
              </a:spcAft>
              <a:buNone/>
            </a:pPr>
            <a:r>
              <a:rPr lang="en"/>
              <a:t>Step 2: library preparation</a:t>
            </a:r>
            <a:endParaRPr/>
          </a:p>
          <a:p>
            <a:pPr indent="0" lvl="0" marL="0" rtl="0" algn="l">
              <a:spcBef>
                <a:spcPts val="0"/>
              </a:spcBef>
              <a:spcAft>
                <a:spcPts val="0"/>
              </a:spcAft>
              <a:buNone/>
            </a:pPr>
            <a:r>
              <a:rPr lang="en"/>
              <a:t>Step 3: Sequencing</a:t>
            </a:r>
            <a:endParaRPr/>
          </a:p>
          <a:p>
            <a:pPr indent="0" lvl="0" marL="0" rtl="0" algn="l">
              <a:spcBef>
                <a:spcPts val="0"/>
              </a:spcBef>
              <a:spcAft>
                <a:spcPts val="0"/>
              </a:spcAft>
              <a:buNone/>
            </a:pPr>
            <a:r>
              <a:rPr lang="en"/>
              <a:t>Step 4: Analysis including data processing from Fastq, aligning reads to generate a BAM file, identifying variants to create a final VCF file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21ea485b7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21ea485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researcher is very excited because they’ve </a:t>
            </a:r>
            <a:r>
              <a:rPr lang="en"/>
              <a:t>received</a:t>
            </a:r>
            <a:r>
              <a:rPr lang="en"/>
              <a:t> their genomic data and are ready to gain insights from it to inform the next steps of their research. An email sent to them says ‘your data are ready’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38a6ce16b7_35_3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38a6ce16b7_3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WGS data pre-processing pipeline overview: </a:t>
            </a:r>
            <a:endParaRPr/>
          </a:p>
          <a:p>
            <a:pPr indent="0" lvl="0" marL="0" rtl="0" algn="l">
              <a:spcBef>
                <a:spcPts val="0"/>
              </a:spcBef>
              <a:spcAft>
                <a:spcPts val="0"/>
              </a:spcAft>
              <a:buNone/>
            </a:pPr>
            <a:r>
              <a:rPr lang="en"/>
              <a:t>Raw data from sequencing is transformed into a Fastq file, reads are aligned and a Bam file is created, the data is sorted and marged, duplicates are identified, and the base quality score is recalibrated to create a final BAM file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8a6ce16b7_35_4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8a6ce16b7_3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https://docs.gdc.cancer.gov/Data/Bioinformatics_Pipelines/DNA_Seq_Variant_Calling_Pipeline/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[Name of Link] - what the user sees as a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lang="en" u="sng">
                <a:solidFill>
                  <a:schemeClr val="hlink"/>
                </a:solidFill>
                <a:hlinkClick r:id="rId3"/>
              </a:rPr>
              <a:t>http://www.someurl.com</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Make a table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2262a0e8f8_0_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2262a0e8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890ae15d7_0_7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2890ae15d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r>
              <a:rPr lang="en">
                <a:solidFill>
                  <a:srgbClr val="333333"/>
                </a:solidFill>
                <a:highlight>
                  <a:schemeClr val="lt1"/>
                </a:highlight>
              </a:rPr>
              <a:t>This chapter will demonstrate how to: Understand the goals and data collection processes for gene expression assays. Compare and contrast the following methods: Bulk RNA-seq, Single cell RNA-seq, Gene expression microarrays</a:t>
            </a:r>
            <a:endParaRPr>
              <a:solidFill>
                <a:srgbClr val="333333"/>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42c259a793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42c259a7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gene expression analysis is to quantify RNAs on a genome wide level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3438a9a5b2_0_8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3438a9a5b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 expression microarrays are low cost and low computationally intensive. Bulk RNA-seq is higher cost, </a:t>
            </a:r>
            <a:r>
              <a:rPr lang="en">
                <a:solidFill>
                  <a:schemeClr val="dk1"/>
                </a:solidFill>
              </a:rPr>
              <a:t>requires more computational resources </a:t>
            </a:r>
            <a:r>
              <a:rPr lang="en"/>
              <a:t>but covers more targets than gene expression arrays. Single cell RNA-seq is higher cost, requires more computational resources but as opposed to Bulk RNA-seq gives single cell resolution. Spatial transcriptomics is more expensive, and requires more involved computation, but it can give you spatial information that other methods cannot.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2890ae15d7_0_5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2890ae15d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RNA-Seq</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RNA-seq</a:t>
            </a:r>
            <a:r>
              <a:rPr lang="en">
                <a:solidFill>
                  <a:srgbClr val="333333"/>
                </a:solidFill>
                <a:highlight>
                  <a:schemeClr val="lt1"/>
                </a:highlight>
              </a:rPr>
              <a:t> data. Formulate questions to ask about your </a:t>
            </a:r>
            <a:r>
              <a:rPr b="1" lang="en">
                <a:solidFill>
                  <a:srgbClr val="333333"/>
                </a:solidFill>
                <a:highlight>
                  <a:schemeClr val="lt1"/>
                </a:highlight>
              </a:rPr>
              <a:t>RNA-seq</a:t>
            </a:r>
            <a:r>
              <a:rPr lang="en">
                <a:solidFill>
                  <a:srgbClr val="333333"/>
                </a:solidFill>
                <a:highlight>
                  <a:schemeClr val="lt1"/>
                </a:highlight>
              </a:rPr>
              <a:t> data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42c259a793_0_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42c259a7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Bulk RNA-seq data is generated by extracting total RNA and then isolating RNA specific species by either Poly-A selection, Ribo depletion, or size selection. The isolated RNA is then converted to cDNA so it is more stable for sequencing. This cDNA is used to construct a sequencing library. Lastly PCR </a:t>
            </a:r>
            <a:r>
              <a:rPr lang="en"/>
              <a:t>amplification</a:t>
            </a:r>
            <a:r>
              <a:rPr lang="en"/>
              <a:t> is used to make many copies to use for sequencing.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5bed4cad37_396_6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5bed4cad37_39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looking for tools, you will want to see if the algorithms or options available attempt to account for these biases in some way.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5bed4cad37_396_4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5bed4cad37_39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Poly A selection advantages: lower sequencing depth needed. Greater exonic coverage. Disadvantages of Poly A selection is that it does not detect non-polyA transcripts including miRNAs, snoRNAs, and some lncRNAs. It obtains less information on immature transcripts. It performs poorly for degraded RNA or </a:t>
            </a:r>
            <a:r>
              <a:rPr lang="en">
                <a:solidFill>
                  <a:schemeClr val="dk1"/>
                </a:solidFill>
                <a:highlight>
                  <a:srgbClr val="FAFAFA"/>
                </a:highlight>
              </a:rPr>
              <a:t>Formalin-Fixed Paraffin-Embedded (</a:t>
            </a:r>
            <a:r>
              <a:rPr lang="en">
                <a:solidFill>
                  <a:schemeClr val="dk1"/>
                </a:solidFill>
              </a:rPr>
              <a:t>FFPE) samples Bias towards 3’ end of transcripts. Cannot be used for prokaryotes. Ribo minus advantages are: It is able to detect small and non-polyadenylated RNAs. It detects long and short transcripts (no 3’ bias). It has better performance on degraded RNa or FFPE samples. It is applicable for prokaryotes. It can be applied toward other abundant RNA. The disadvantages of Ribo minus is that it will collect more intronic reads and immature RNAs (if you are not interested in those). And thus because of the greater quantity of the returned RNA pool. It requires greater sequencing depths.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21ea485b7_0_1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21ea485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researcher may attempt to open their newly received genomic data and be completely perplexed by the file formats or what these data even represent. The researcher says ‘What is this and what do I do with it’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42e3de7ce8_0_19: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42e3de7ce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RNA-seq data has various biases introduced to the data upon data generation. RNA targets are more likely to be picked up if they are long, if they are from the 3 prime end, have a particular GC content and have a particular read start sequence.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5bed4cad37_396_59: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5bed4cad37_39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When looking for analysis tools, pay attention to what abundance measures the tool expects to be given with respect to what transformations have already been done to your data (if any).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61687fdf93_0_2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61687fdf9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very general sense, RNA-seq workflows involves first quantification/alignment. You will also need to conduct quality control steps that check the quality of the sequencing done. You may also want to trim and filter out data that is not trustworthy. After you have a set of reliable data, you need to normalize your data. After data has been normalized you are ready to conduct your downstream analyses. This will be highly dependent on the original goals and questions of your experiment. It may include dimension reduction, differential expression, or any number of other analyses.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5bed4cad37_396_72: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5bed4cad37_39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444444"/>
                </a:solidFill>
                <a:highlight>
                  <a:srgbClr val="FFFFFF"/>
                </a:highlight>
              </a:rPr>
              <a:t>TopHat Uses an expectation-maximization approach that estimates transcript abundances. Cufflinks is designed to take advantage of PE reads, and may use GTF information to identify expressed transcripts, or can infer transcripts de novo from the mapping data alone. RSEM, </a:t>
            </a:r>
            <a:r>
              <a:rPr lang="en" sz="1300">
                <a:solidFill>
                  <a:srgbClr val="444444"/>
                </a:solidFill>
                <a:highlight>
                  <a:srgbClr val="FFFFFF"/>
                </a:highlight>
              </a:rPr>
              <a:t>eXpress, Sailfish, Kallisto, and Salmon - </a:t>
            </a:r>
            <a:r>
              <a:rPr lang="en" sz="1300">
                <a:solidFill>
                  <a:srgbClr val="444444"/>
                </a:solidFill>
                <a:highlight>
                  <a:srgbClr val="FFFFFF"/>
                </a:highlight>
              </a:rPr>
              <a:t>Quantify expression from transcriptome mapping and allocate multi-mapping reads among transcript and output within-sample normalized values corrected for sequencing biases. NURD Provides an efficient way of estimating transcript expression from SE reads with a low memory and computing cost.</a:t>
            </a:r>
            <a:endParaRPr sz="1300">
              <a:solidFill>
                <a:srgbClr val="444444"/>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5bed4cad37_396_8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5bed4cad37_39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444444"/>
                </a:solidFill>
                <a:highlight>
                  <a:srgbClr val="FFFFFF"/>
                </a:highlight>
              </a:rPr>
              <a:t>For DESeq: Read count distribution assumes a negative binomial distribution. Raw counts are expected. Replicates are not dealt with.Normalization is done with respect to Library size. For edgeR: Read count distribution assumes Bayesian methods for negative binomial distribution Input is raw counts. Yes, can deal with replicates. Normalization is done with respect to Library size, TMM, RLE, Upperquartile. For baySeq: Read count distribution assumes bayesian methods for negative binomial distribution. Input is raw counts. Can deal with replicates. Library size, Quantile, TMM For NOISeq: Read count distribution is assumed to be Non-parametric. Input is raw or normalized counts Does not deal with replicates. Normalization is done with respect to Library size, RPKM, TMM, Upperquartile</a:t>
            </a:r>
            <a:endParaRPr sz="1300">
              <a:solidFill>
                <a:srgbClr val="444444"/>
              </a:solidFill>
              <a:highlight>
                <a:srgbClr val="FFFFFF"/>
              </a:highlight>
            </a:endParaRPr>
          </a:p>
          <a:p>
            <a:pPr indent="0" lvl="0" marL="0" rtl="0" algn="l">
              <a:spcBef>
                <a:spcPts val="80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2262a0e8f8_0_1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2262a0e8f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5bed4cad37_396_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5bed4cad37_39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a:t>
            </a:r>
            <a:r>
              <a:rPr lang="en">
                <a:solidFill>
                  <a:srgbClr val="333333"/>
                </a:solidFill>
                <a:highlight>
                  <a:schemeClr val="lt1"/>
                </a:highlight>
              </a:rPr>
              <a:t>Understand the basics of single cell </a:t>
            </a:r>
            <a:r>
              <a:rPr b="1" lang="en">
                <a:solidFill>
                  <a:srgbClr val="333333"/>
                </a:solidFill>
                <a:highlight>
                  <a:schemeClr val="lt1"/>
                </a:highlight>
              </a:rPr>
              <a:t>RNA-Seq</a:t>
            </a:r>
            <a:r>
              <a:rPr lang="en">
                <a:solidFill>
                  <a:srgbClr val="333333"/>
                </a:solidFill>
                <a:highlight>
                  <a:schemeClr val="lt1"/>
                </a:highlight>
              </a:rPr>
              <a:t> data collection and processing workflow. Identify the next steps for your particular </a:t>
            </a:r>
            <a:r>
              <a:rPr lang="en">
                <a:solidFill>
                  <a:srgbClr val="333333"/>
                </a:solidFill>
                <a:highlight>
                  <a:schemeClr val="lt1"/>
                </a:highlight>
              </a:rPr>
              <a:t>single cell </a:t>
            </a:r>
            <a:r>
              <a:rPr b="1" lang="en">
                <a:solidFill>
                  <a:srgbClr val="333333"/>
                </a:solidFill>
                <a:highlight>
                  <a:schemeClr val="lt1"/>
                </a:highlight>
              </a:rPr>
              <a:t>RNA-seq</a:t>
            </a:r>
            <a:r>
              <a:rPr lang="en">
                <a:solidFill>
                  <a:srgbClr val="333333"/>
                </a:solidFill>
                <a:highlight>
                  <a:schemeClr val="lt1"/>
                </a:highlight>
              </a:rPr>
              <a:t> data. Formulate questions to ask about your </a:t>
            </a:r>
            <a:r>
              <a:rPr lang="en">
                <a:solidFill>
                  <a:srgbClr val="333333"/>
                </a:solidFill>
                <a:highlight>
                  <a:schemeClr val="lt1"/>
                </a:highlight>
              </a:rPr>
              <a:t>single cell </a:t>
            </a:r>
            <a:r>
              <a:rPr b="1" lang="en">
                <a:solidFill>
                  <a:srgbClr val="333333"/>
                </a:solidFill>
                <a:highlight>
                  <a:schemeClr val="lt1"/>
                </a:highlight>
              </a:rPr>
              <a:t>RNA-seq</a:t>
            </a:r>
            <a:r>
              <a:rPr lang="en">
                <a:solidFill>
                  <a:srgbClr val="333333"/>
                </a:solidFill>
                <a:highlight>
                  <a:schemeClr val="lt1"/>
                </a:highlight>
              </a:rPr>
              <a:t> data</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5bed4cad37_396_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5bed4cad37_39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5bed4cad37_396_1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5bed4cad37_39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5bed4cad37_396_19: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5bed4cad37_39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422c5de97_0_1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422c5de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Overall Course Learning Objectives. </a:t>
            </a:r>
            <a:r>
              <a:rPr b="1" lang="en" sz="1200">
                <a:solidFill>
                  <a:srgbClr val="333333"/>
                </a:solidFill>
                <a:highlight>
                  <a:srgbClr val="FFFFFF"/>
                </a:highlight>
              </a:rPr>
              <a:t>This course will demonstrate how too: </a:t>
            </a:r>
            <a:r>
              <a:rPr lang="en" sz="1200">
                <a:solidFill>
                  <a:srgbClr val="24292F"/>
                </a:solidFill>
                <a:highlight>
                  <a:srgbClr val="FFFFFF"/>
                </a:highlight>
              </a:rPr>
              <a:t>Understand the overall workflow associated with processing their genomic data  Be aware of caveats based on their specific type of data. Find tutorials to help them process their genomic data. Choose tools for processing their genomic data. Choose tools for interpreting their genomic data </a:t>
            </a:r>
            <a:endParaRPr sz="1200">
              <a:solidFill>
                <a:srgbClr val="333333"/>
              </a:solidFill>
              <a:highlight>
                <a:srgbClr val="FFFFFF"/>
              </a:highlight>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5bed4cad37_396_2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bed4cad37_39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5bed4cad37_396_3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5bed4cad37_39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5bed4cad37_396_41: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5bed4cad37_39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61687fdf93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61687fdf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very general sense, single cell RNA-seq workflows involves first quantification/alignment. You will also need to conduct </a:t>
            </a:r>
            <a:r>
              <a:rPr lang="en"/>
              <a:t>quality</a:t>
            </a:r>
            <a:r>
              <a:rPr lang="en"/>
              <a:t> control steps that may involve using UMIs to check for what’s detected, detecting duplets, and using this </a:t>
            </a:r>
            <a:r>
              <a:rPr lang="en"/>
              <a:t>information</a:t>
            </a:r>
            <a:r>
              <a:rPr lang="en"/>
              <a:t> to filter out data that is not trustworthy. After you have a set of reliable data, you need to normalize your data. Single cell data is highly skewed - a lot of genes barely or not detected and a few genes that are detected a lot. After data has been normalized you are ready to conduct your downstream analyses. This will be highly dependent on the original goals and questions of your experiment. It may include dimension reduction, cell classification, differential expression, detecting cell </a:t>
            </a:r>
            <a:r>
              <a:rPr lang="en"/>
              <a:t>trajectories</a:t>
            </a:r>
            <a:r>
              <a:rPr lang="en"/>
              <a:t> or any number of other analyses.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2262a0e8f8_0_1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2262a0e8f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58b14267ad_278_14: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58b14267ad_27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rPr b="1" lang="en">
                <a:solidFill>
                  <a:srgbClr val="333333"/>
                </a:solidFill>
                <a:highlight>
                  <a:schemeClr val="lt1"/>
                </a:highlight>
              </a:rPr>
              <a:t>This chapter will demonstrate how to: Understand the basics of spatial transcriptomics data collection and processing workflow. Identify the next steps for your particular spatial transcriptomics data. Formulate questions to ask about your spatial transcriptomics data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c95b674f39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c95b674f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spatial transcriptomics is to understand gene expression but with spatial information. This means a slice or section of a tissue is taken with the goal of having gene expression profiles from the cells on that slide. The cells are tagged based on where they came from in the section so that ultimately the gene expression profiles that result can be traced back to where they originated in the tissue.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c95b674f39_0_1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c95b674f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image from the 10X genomics company explains the methods behind the spatial part of spatial transcriptomics. Essentially each region on a tissue is assigned its own barcode. This barcode is sequenced along with the reads and often a UMI so that later it can be traced back to which spot the read came from.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668d07d0b9_4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668d07d0b9_4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27d7dd1e08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27d7dd1e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ATAC-Seq</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ATAC-Seq </a:t>
            </a:r>
            <a:r>
              <a:rPr lang="en">
                <a:solidFill>
                  <a:srgbClr val="333333"/>
                </a:solidFill>
                <a:highlight>
                  <a:schemeClr val="lt1"/>
                </a:highlight>
              </a:rPr>
              <a:t>data. Formulate questions to ask about your </a:t>
            </a:r>
            <a:r>
              <a:rPr b="1" lang="en">
                <a:solidFill>
                  <a:srgbClr val="333333"/>
                </a:solidFill>
                <a:highlight>
                  <a:schemeClr val="lt1"/>
                </a:highlight>
              </a:rPr>
              <a:t>ATAC-Seq</a:t>
            </a:r>
            <a:r>
              <a:rPr lang="en">
                <a:solidFill>
                  <a:srgbClr val="333333"/>
                </a:solidFill>
                <a:highlight>
                  <a:schemeClr val="lt1"/>
                </a:highlight>
              </a:rPr>
              <a:t> data</a:t>
            </a:r>
            <a:endParaRPr>
              <a:solidFill>
                <a:srgbClr val="333333"/>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422c5de97_0_1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422c5de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r>
              <a:rPr lang="en">
                <a:solidFill>
                  <a:srgbClr val="333333"/>
                </a:solidFill>
                <a:highlight>
                  <a:srgbClr val="FFFFFF"/>
                </a:highlight>
              </a:rPr>
              <a:t>This chapter will demonstrate how to: </a:t>
            </a:r>
            <a:r>
              <a:rPr lang="en">
                <a:solidFill>
                  <a:srgbClr val="333333"/>
                </a:solidFill>
                <a:highlight>
                  <a:schemeClr val="lt1"/>
                </a:highlight>
              </a:rPr>
              <a:t>Understand what will be covered in this course. Find information about your particular file format</a:t>
            </a:r>
            <a:endParaRPr>
              <a:solidFill>
                <a:srgbClr val="333333"/>
              </a:solidFill>
              <a:highlight>
                <a:srgbClr val="FFFFFF"/>
              </a:highlight>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314e2c3f47_0_1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314e2c3f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An extensive description of the MACS2 algorithm and use of the software can be found </a:t>
            </a:r>
            <a:r>
              <a:rPr lang="en" sz="1400" u="sng">
                <a:solidFill>
                  <a:srgbClr val="7890CD"/>
                </a:solidFill>
                <a:latin typeface="Lato"/>
                <a:ea typeface="Lato"/>
                <a:cs typeface="Lato"/>
                <a:sym typeface="Lato"/>
                <a:hlinkClick r:id="rId2">
                  <a:extLst>
                    <a:ext uri="{A12FA001-AC4F-418D-AE19-62706E023703}">
                      <ahyp:hlinkClr val="tx"/>
                    </a:ext>
                  </a:extLst>
                </a:hlinkClick>
              </a:rPr>
              <a:t>here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27d7dd1e08_0_5: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27d7dd1e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2890ae15d7_0_6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2890ae15d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objectives </a:t>
            </a:r>
            <a:r>
              <a:rPr b="1" lang="en">
                <a:solidFill>
                  <a:srgbClr val="333333"/>
                </a:solidFill>
                <a:highlight>
                  <a:schemeClr val="lt1"/>
                </a:highlight>
              </a:rPr>
              <a:t>This chapter will demonstrate how to: </a:t>
            </a:r>
            <a:r>
              <a:rPr lang="en">
                <a:solidFill>
                  <a:srgbClr val="333333"/>
                </a:solidFill>
                <a:highlight>
                  <a:schemeClr val="lt1"/>
                </a:highlight>
              </a:rPr>
              <a:t>Understand the basics of </a:t>
            </a:r>
            <a:r>
              <a:rPr b="1" lang="en">
                <a:solidFill>
                  <a:srgbClr val="333333"/>
                </a:solidFill>
                <a:highlight>
                  <a:schemeClr val="lt1"/>
                </a:highlight>
              </a:rPr>
              <a:t>ATAC-Seq</a:t>
            </a:r>
            <a:r>
              <a:rPr lang="en">
                <a:solidFill>
                  <a:srgbClr val="333333"/>
                </a:solidFill>
                <a:highlight>
                  <a:schemeClr val="lt1"/>
                </a:highlight>
              </a:rPr>
              <a:t> data collection and processing workflow. Identify the next steps for your particular </a:t>
            </a:r>
            <a:r>
              <a:rPr b="1" lang="en">
                <a:solidFill>
                  <a:srgbClr val="333333"/>
                </a:solidFill>
                <a:highlight>
                  <a:schemeClr val="lt1"/>
                </a:highlight>
              </a:rPr>
              <a:t>ATAC-Seq </a:t>
            </a:r>
            <a:r>
              <a:rPr lang="en">
                <a:solidFill>
                  <a:srgbClr val="333333"/>
                </a:solidFill>
                <a:highlight>
                  <a:schemeClr val="lt1"/>
                </a:highlight>
              </a:rPr>
              <a:t>data. Formulate questions to ask about your </a:t>
            </a:r>
            <a:r>
              <a:rPr b="1" lang="en">
                <a:solidFill>
                  <a:srgbClr val="333333"/>
                </a:solidFill>
                <a:highlight>
                  <a:schemeClr val="lt1"/>
                </a:highlight>
              </a:rPr>
              <a:t>ATAC-Seq</a:t>
            </a:r>
            <a:r>
              <a:rPr lang="en">
                <a:solidFill>
                  <a:srgbClr val="333333"/>
                </a:solidFill>
                <a:highlight>
                  <a:schemeClr val="lt1"/>
                </a:highlight>
              </a:rPr>
              <a:t> data</a:t>
            </a:r>
            <a:endParaRPr>
              <a:solidFill>
                <a:srgbClr val="333333"/>
              </a:solidFill>
              <a:highlight>
                <a:srgbClr val="FFFFFF"/>
              </a:highlight>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4492c87338_0_2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4492c8733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accessibility to chromatin represent? In ATAC-seq we are able to sequence open chromatin and find out DNA sequences where chromatin is accessible for activity.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5b5d73942d_0_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5b5d73942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accessibility to chromatin represent? In ATAC-seq we are able to sequence open chromatin and find out DNA sequences where chromatin is accessible for activity.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567d947351_0_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567d9473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types of questions can we ask with ATAC-seq?</a:t>
            </a:r>
            <a:r>
              <a:rPr lang="en">
                <a:solidFill>
                  <a:srgbClr val="333333"/>
                </a:solidFill>
                <a:highlight>
                  <a:schemeClr val="lt1"/>
                </a:highlight>
              </a:rPr>
              <a:t>What regions of the genome have accessible chromatin? How does accessibility differ between biological samples or change over time? What transcription factor motifs or transcription factor footprints can be found at accessible regions of interest?</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5b5d73942d_0_1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5b5d7394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basic ATAC-seq workflow involves mapping sequence reads to the genome, identifying peaks, assessing data quality, and identifying patterns of interest through clustering or identification of differentially accessible regions or other statistical means.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567d947351_0_2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567d94735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do you need for high quality, reproducible data?</a:t>
            </a:r>
            <a:endParaRPr/>
          </a:p>
          <a:p>
            <a:pPr indent="0" lvl="0" marL="0" rtl="0" algn="l">
              <a:spcBef>
                <a:spcPts val="0"/>
              </a:spcBef>
              <a:spcAft>
                <a:spcPts val="0"/>
              </a:spcAft>
              <a:buClr>
                <a:schemeClr val="dk1"/>
              </a:buClr>
              <a:buSzPts val="1100"/>
              <a:buFont typeface="Arial"/>
              <a:buNone/>
            </a:pPr>
            <a:r>
              <a:rPr lang="en"/>
              <a:t>What QC checkpoints can you use to determine if your data looks technically sound?</a:t>
            </a:r>
            <a:endParaRPr/>
          </a:p>
          <a:p>
            <a:pPr indent="0" lvl="0" marL="0" rtl="0" algn="l">
              <a:spcBef>
                <a:spcPts val="0"/>
              </a:spcBef>
              <a:spcAft>
                <a:spcPts val="0"/>
              </a:spcAft>
              <a:buNone/>
            </a:pPr>
            <a:r>
              <a:rPr lang="en"/>
              <a:t>What to consider when sequencing your samples?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567d947351_0_32: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567d94735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567d947351_0_3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567d94735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890ae15d7_0_2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890ae15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most general sense, all genomics data when </a:t>
            </a:r>
            <a:r>
              <a:rPr lang="en"/>
              <a:t>originally collected is raw, it needs to undergo processing to be normalized and ready to use. Then normalized data is generally summarized in a way that is ready for it to be further consumed. Lastly this summarized data is what can be used to make inferences and create plots and results tables.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567d947351_0_4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567d94735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567d947351_0_50: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567d94735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Post-sequencing. Signal to noise ratio (link resources at end)</a:t>
            </a:r>
            <a:endParaRPr/>
          </a:p>
          <a:p>
            <a:pPr indent="0" lvl="0" marL="0" rtl="0" algn="l">
              <a:spcBef>
                <a:spcPts val="0"/>
              </a:spcBef>
              <a:spcAft>
                <a:spcPts val="0"/>
              </a:spcAft>
              <a:buNone/>
            </a:pPr>
            <a:r>
              <a:rPr lang="en"/>
              <a:t>Comparison with DNase hypersensitivity datasets (or other computational QC method- check current resources available)</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567d947351_0_5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567d94735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a:solidFill>
                  <a:schemeClr val="dk1"/>
                </a:solidFill>
                <a:latin typeface="Lato"/>
                <a:ea typeface="Lato"/>
                <a:cs typeface="Lato"/>
                <a:sym typeface="Lato"/>
              </a:rPr>
              <a:t>Single end sequencing. Cheaper. OK for most standard applications. Paired-end sequencing. More expensive. Useful for looking at nucleosome positioning and transcription factor footprinting</a:t>
            </a:r>
            <a:endParaRPr>
              <a:solidFill>
                <a:schemeClr val="dk1"/>
              </a:solidFill>
              <a:latin typeface="Lato"/>
              <a:ea typeface="Lato"/>
              <a:cs typeface="Lato"/>
              <a:sym typeface="Lato"/>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567d947351_0_6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567d94735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vs. paired end sequencing. Single. Cheaper. OK for most standard applications. Paired-end sequencing. More expensive. Useful for looking at nucleosome positioning and transcription factor footprinting. Read length &amp; read depth. 75bp or more read length (keep in mind nucleosomes are 147bp). ~50 million reads/sample usually recommended</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5b5d73942d_0_26: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5b5d73942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567d947351_0_7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567d94735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567d947351_0_78: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567d94735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567d947351_0_8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567d94735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567d947351_0_93: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567d94735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567d947351_0_97:notes"/>
          <p:cNvSpPr/>
          <p:nvPr>
            <p:ph idx="2" type="sldImg"/>
          </p:nvPr>
        </p:nvSpPr>
        <p:spPr>
          <a:xfrm>
            <a:off x="38131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567d94735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8.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creativecommons.org/licenses/by/4.0/" TargetMode="External"/><Relationship Id="rId3" Type="http://schemas.openxmlformats.org/officeDocument/2006/relationships/hyperlink" Target="https://creativecommons.org/licenses/by/4.0/" TargetMode="Externa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4.0/" TargetMode="External"/><Relationship Id="rId3" Type="http://schemas.openxmlformats.org/officeDocument/2006/relationships/hyperlink" Target="https://creativecommons.org/licenses/by/4.0/" TargetMode="Externa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CR2"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6469" l="4087" r="16841" t="7958"/>
          <a:stretch/>
        </p:blipFill>
        <p:spPr>
          <a:xfrm>
            <a:off x="7729325" y="4383150"/>
            <a:ext cx="1052124" cy="671750"/>
          </a:xfrm>
          <a:prstGeom prst="rect">
            <a:avLst/>
          </a:prstGeom>
          <a:noFill/>
          <a:ln>
            <a:noFill/>
          </a:ln>
        </p:spPr>
      </p:pic>
      <p:sp>
        <p:nvSpPr>
          <p:cNvPr id="11" name="Google Shape;11;p2"/>
          <p:cNvSpPr/>
          <p:nvPr/>
        </p:nvSpPr>
        <p:spPr>
          <a:xfrm rot="5400000">
            <a:off x="7500300" y="505"/>
            <a:ext cx="1643700" cy="1643700"/>
          </a:xfrm>
          <a:prstGeom prst="diagStripe">
            <a:avLst>
              <a:gd fmla="val 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107800" y="765675"/>
            <a:ext cx="56070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3947250" y="262667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434343"/>
              </a:buClr>
              <a:buSzPts val="2900"/>
              <a:buNone/>
              <a:defRPr sz="2900">
                <a:solidFill>
                  <a:srgbClr val="434343"/>
                </a:solidFill>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501858" y="470646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 name="Google Shape;15;p2"/>
          <p:cNvGrpSpPr/>
          <p:nvPr/>
        </p:nvGrpSpPr>
        <p:grpSpPr>
          <a:xfrm>
            <a:off x="1496" y="490"/>
            <a:ext cx="2951425" cy="2879357"/>
            <a:chOff x="1496" y="75"/>
            <a:chExt cx="2951425" cy="2889760"/>
          </a:xfrm>
        </p:grpSpPr>
        <p:sp>
          <p:nvSpPr>
            <p:cNvPr id="16" name="Google Shape;16;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rot="-5400000">
            <a:off x="-44920" y="-98350"/>
            <a:ext cx="5152800" cy="5153700"/>
          </a:xfrm>
          <a:prstGeom prst="diagStripe">
            <a:avLst>
              <a:gd fmla="val 50000" name="adj"/>
            </a:avLst>
          </a:prstGeom>
          <a:solidFill>
            <a:srgbClr val="000000">
              <a:alpha val="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8650" y="1103325"/>
            <a:ext cx="3996600" cy="3996900"/>
          </a:xfrm>
          <a:prstGeom prst="diagStripe">
            <a:avLst>
              <a:gd fmla="val 58774" name="adj"/>
            </a:avLst>
          </a:prstGeom>
          <a:solidFill>
            <a:srgbClr val="000000">
              <a:alpha val="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0" name="Google Shape;130;p12"/>
          <p:cNvGrpSpPr/>
          <p:nvPr/>
        </p:nvGrpSpPr>
        <p:grpSpPr>
          <a:xfrm rot="-2558302">
            <a:off x="1415536" y="-559306"/>
            <a:ext cx="6739537" cy="6784963"/>
            <a:chOff x="4406400" y="0"/>
            <a:chExt cx="4737600" cy="5143500"/>
          </a:xfrm>
        </p:grpSpPr>
        <p:sp>
          <p:nvSpPr>
            <p:cNvPr id="131" name="Google Shape;131;p12"/>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2"/>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2"/>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2"/>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2"/>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49" name="Shape 149"/>
        <p:cNvGrpSpPr/>
        <p:nvPr/>
      </p:nvGrpSpPr>
      <p:grpSpPr>
        <a:xfrm>
          <a:off x="0" y="0"/>
          <a:ext cx="0" cy="0"/>
          <a:chOff x="0" y="0"/>
          <a:chExt cx="0" cy="0"/>
        </a:xfrm>
      </p:grpSpPr>
      <p:pic>
        <p:nvPicPr>
          <p:cNvPr descr="Graphical user interface, text, application&#10;&#10;Description automatically generated with medium confidence" id="150" name="Google Shape;150;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1" name="Google Shape;151;p13"/>
          <p:cNvSpPr txBox="1"/>
          <p:nvPr>
            <p:ph idx="1" type="body"/>
          </p:nvPr>
        </p:nvSpPr>
        <p:spPr>
          <a:xfrm>
            <a:off x="381000" y="1018903"/>
            <a:ext cx="8229600" cy="3466200"/>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100000"/>
              </a:lnSpc>
              <a:spcBef>
                <a:spcPts val="900"/>
              </a:spcBef>
              <a:spcAft>
                <a:spcPts val="0"/>
              </a:spcAft>
              <a:buClr>
                <a:srgbClr val="4DAF46"/>
              </a:buClr>
              <a:buSzPts val="2200"/>
              <a:buFont typeface="Roboto"/>
              <a:buChar char="▪"/>
              <a:defRPr i="0" sz="2200" u="none" cap="none" strike="noStrike">
                <a:solidFill>
                  <a:schemeClr val="dk1"/>
                </a:solidFill>
                <a:latin typeface="Roboto"/>
                <a:ea typeface="Roboto"/>
                <a:cs typeface="Roboto"/>
                <a:sym typeface="Roboto"/>
              </a:defRPr>
            </a:lvl1pPr>
            <a:lvl2pPr indent="-355600" lvl="1" marL="914400" marR="0" rtl="0" algn="l">
              <a:lnSpc>
                <a:spcPct val="100000"/>
              </a:lnSpc>
              <a:spcBef>
                <a:spcPts val="1200"/>
              </a:spcBef>
              <a:spcAft>
                <a:spcPts val="0"/>
              </a:spcAft>
              <a:buClr>
                <a:srgbClr val="4DAF46"/>
              </a:buClr>
              <a:buSzPts val="2000"/>
              <a:buFont typeface="Roboto"/>
              <a:buChar char="•"/>
              <a:defRPr i="0" sz="2000" u="none" cap="none" strike="noStrike">
                <a:solidFill>
                  <a:schemeClr val="dk1"/>
                </a:solidFill>
                <a:latin typeface="Roboto"/>
                <a:ea typeface="Roboto"/>
                <a:cs typeface="Roboto"/>
                <a:sym typeface="Roboto"/>
              </a:defRPr>
            </a:lvl2pPr>
            <a:lvl3pPr indent="-342900" lvl="2" marL="1371600" marR="0" rtl="0" algn="l">
              <a:lnSpc>
                <a:spcPct val="100000"/>
              </a:lnSpc>
              <a:spcBef>
                <a:spcPts val="1200"/>
              </a:spcBef>
              <a:spcAft>
                <a:spcPts val="0"/>
              </a:spcAft>
              <a:buClr>
                <a:srgbClr val="4DAF46"/>
              </a:buClr>
              <a:buSzPts val="1800"/>
              <a:buFont typeface="Roboto"/>
              <a:buChar char="❑"/>
              <a:defRPr i="0" sz="1800" u="none" cap="none" strike="noStrike">
                <a:solidFill>
                  <a:schemeClr val="dk1"/>
                </a:solidFill>
                <a:latin typeface="Roboto"/>
                <a:ea typeface="Roboto"/>
                <a:cs typeface="Roboto"/>
                <a:sym typeface="Roboto"/>
              </a:defRPr>
            </a:lvl3pPr>
            <a:lvl4pPr indent="-330200" lvl="3" marL="1828800" marR="0" rtl="0" algn="l">
              <a:lnSpc>
                <a:spcPct val="100000"/>
              </a:lnSpc>
              <a:spcBef>
                <a:spcPts val="1200"/>
              </a:spcBef>
              <a:spcAft>
                <a:spcPts val="0"/>
              </a:spcAft>
              <a:buClr>
                <a:srgbClr val="4DAF46"/>
              </a:buClr>
              <a:buSzPts val="1600"/>
              <a:buFont typeface="Roboto"/>
              <a:buChar char="o"/>
              <a:defRPr i="0" sz="1600" u="none" cap="none" strike="noStrike">
                <a:solidFill>
                  <a:schemeClr val="dk1"/>
                </a:solidFill>
                <a:latin typeface="Roboto"/>
                <a:ea typeface="Roboto"/>
                <a:cs typeface="Roboto"/>
                <a:sym typeface="Roboto"/>
              </a:defRPr>
            </a:lvl4pPr>
            <a:lvl5pPr indent="-317500" lvl="4" marL="2286000" marR="0" rtl="0" algn="l">
              <a:lnSpc>
                <a:spcPct val="100000"/>
              </a:lnSpc>
              <a:spcBef>
                <a:spcPts val="1200"/>
              </a:spcBef>
              <a:spcAft>
                <a:spcPts val="0"/>
              </a:spcAft>
              <a:buClr>
                <a:srgbClr val="4DAF46"/>
              </a:buClr>
              <a:buSzPts val="1400"/>
              <a:buFont typeface="Roboto"/>
              <a:buChar char="-"/>
              <a:defRPr i="0" sz="1400" u="none" cap="none" strike="noStrike">
                <a:solidFill>
                  <a:schemeClr val="dk1"/>
                </a:solidFill>
                <a:latin typeface="Roboto"/>
                <a:ea typeface="Roboto"/>
                <a:cs typeface="Roboto"/>
                <a:sym typeface="Roboto"/>
              </a:defRPr>
            </a:lvl5pPr>
            <a:lvl6pPr indent="-355600" lvl="5" marL="2743200" marR="0" rtl="0" algn="l">
              <a:spcBef>
                <a:spcPts val="1200"/>
              </a:spcBef>
              <a:spcAft>
                <a:spcPts val="0"/>
              </a:spcAft>
              <a:buClr>
                <a:schemeClr val="dk1"/>
              </a:buClr>
              <a:buSzPts val="2000"/>
              <a:buFont typeface="Roboto"/>
              <a:buChar char="•"/>
              <a:defRPr i="0" sz="2000" u="none" cap="none" strike="noStrike">
                <a:solidFill>
                  <a:schemeClr val="dk1"/>
                </a:solidFill>
                <a:latin typeface="Roboto"/>
                <a:ea typeface="Roboto"/>
                <a:cs typeface="Roboto"/>
                <a:sym typeface="Roboto"/>
              </a:defRPr>
            </a:lvl6pPr>
            <a:lvl7pPr indent="-355600" lvl="6" marL="3200400" marR="0" rtl="0" algn="l">
              <a:spcBef>
                <a:spcPts val="1200"/>
              </a:spcBef>
              <a:spcAft>
                <a:spcPts val="0"/>
              </a:spcAft>
              <a:buClr>
                <a:schemeClr val="dk1"/>
              </a:buClr>
              <a:buSzPts val="2000"/>
              <a:buFont typeface="Roboto"/>
              <a:buChar char="•"/>
              <a:defRPr i="0" sz="2000" u="none" cap="none" strike="noStrike">
                <a:solidFill>
                  <a:schemeClr val="dk1"/>
                </a:solidFill>
                <a:latin typeface="Roboto"/>
                <a:ea typeface="Roboto"/>
                <a:cs typeface="Roboto"/>
                <a:sym typeface="Roboto"/>
              </a:defRPr>
            </a:lvl7pPr>
            <a:lvl8pPr indent="-355600" lvl="7" marL="3657600" marR="0" rtl="0" algn="l">
              <a:spcBef>
                <a:spcPts val="1200"/>
              </a:spcBef>
              <a:spcAft>
                <a:spcPts val="0"/>
              </a:spcAft>
              <a:buClr>
                <a:schemeClr val="dk1"/>
              </a:buClr>
              <a:buSzPts val="2000"/>
              <a:buFont typeface="Roboto"/>
              <a:buChar char="•"/>
              <a:defRPr i="0" sz="2000" u="none" cap="none" strike="noStrike">
                <a:solidFill>
                  <a:schemeClr val="dk1"/>
                </a:solidFill>
                <a:latin typeface="Roboto"/>
                <a:ea typeface="Roboto"/>
                <a:cs typeface="Roboto"/>
                <a:sym typeface="Roboto"/>
              </a:defRPr>
            </a:lvl8pPr>
            <a:lvl9pPr indent="-355600" lvl="8" marL="4114800" marR="0" rtl="0" algn="l">
              <a:spcBef>
                <a:spcPts val="1200"/>
              </a:spcBef>
              <a:spcAft>
                <a:spcPts val="1200"/>
              </a:spcAft>
              <a:buClr>
                <a:schemeClr val="dk1"/>
              </a:buClr>
              <a:buSzPts val="2000"/>
              <a:buFont typeface="Roboto"/>
              <a:buChar char="•"/>
              <a:defRPr i="0" sz="2000" u="none" cap="none" strike="noStrike">
                <a:solidFill>
                  <a:schemeClr val="dk1"/>
                </a:solidFill>
                <a:latin typeface="Roboto"/>
                <a:ea typeface="Roboto"/>
                <a:cs typeface="Roboto"/>
                <a:sym typeface="Roboto"/>
              </a:defRPr>
            </a:lvl9pPr>
          </a:lstStyle>
          <a:p/>
        </p:txBody>
      </p:sp>
      <p:sp>
        <p:nvSpPr>
          <p:cNvPr id="152" name="Google Shape;152;p13"/>
          <p:cNvSpPr txBox="1"/>
          <p:nvPr>
            <p:ph type="title"/>
          </p:nvPr>
        </p:nvSpPr>
        <p:spPr>
          <a:xfrm>
            <a:off x="381000" y="41483"/>
            <a:ext cx="5802900" cy="6168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1"/>
              </a:buClr>
              <a:buSzPts val="2600"/>
              <a:buFont typeface="Roboto"/>
              <a:buNone/>
              <a:defRPr i="0" sz="2600" u="none" cap="none" strike="noStrike">
                <a:solidFill>
                  <a:schemeClr val="dk1"/>
                </a:solidFill>
                <a:latin typeface="Roboto"/>
                <a:ea typeface="Roboto"/>
                <a:cs typeface="Roboto"/>
                <a:sym typeface="Roboto"/>
              </a:defRPr>
            </a:lvl1pPr>
            <a:lvl2pPr lvl="1" rtl="0">
              <a:spcBef>
                <a:spcPts val="0"/>
              </a:spcBef>
              <a:spcAft>
                <a:spcPts val="0"/>
              </a:spcAft>
              <a:buSzPts val="2800"/>
              <a:buFont typeface="Roboto"/>
              <a:buNone/>
              <a:defRPr sz="1800">
                <a:latin typeface="Roboto"/>
                <a:ea typeface="Roboto"/>
                <a:cs typeface="Roboto"/>
                <a:sym typeface="Roboto"/>
              </a:defRPr>
            </a:lvl2pPr>
            <a:lvl3pPr lvl="2" rtl="0">
              <a:spcBef>
                <a:spcPts val="0"/>
              </a:spcBef>
              <a:spcAft>
                <a:spcPts val="0"/>
              </a:spcAft>
              <a:buSzPts val="2800"/>
              <a:buFont typeface="Roboto"/>
              <a:buNone/>
              <a:defRPr sz="1800">
                <a:latin typeface="Roboto"/>
                <a:ea typeface="Roboto"/>
                <a:cs typeface="Roboto"/>
                <a:sym typeface="Roboto"/>
              </a:defRPr>
            </a:lvl3pPr>
            <a:lvl4pPr lvl="3" rtl="0">
              <a:spcBef>
                <a:spcPts val="0"/>
              </a:spcBef>
              <a:spcAft>
                <a:spcPts val="0"/>
              </a:spcAft>
              <a:buSzPts val="2800"/>
              <a:buFont typeface="Roboto"/>
              <a:buNone/>
              <a:defRPr sz="1800">
                <a:latin typeface="Roboto"/>
                <a:ea typeface="Roboto"/>
                <a:cs typeface="Roboto"/>
                <a:sym typeface="Roboto"/>
              </a:defRPr>
            </a:lvl4pPr>
            <a:lvl5pPr lvl="4" rtl="0">
              <a:spcBef>
                <a:spcPts val="0"/>
              </a:spcBef>
              <a:spcAft>
                <a:spcPts val="0"/>
              </a:spcAft>
              <a:buSzPts val="2800"/>
              <a:buFont typeface="Roboto"/>
              <a:buNone/>
              <a:defRPr sz="1800">
                <a:latin typeface="Roboto"/>
                <a:ea typeface="Roboto"/>
                <a:cs typeface="Roboto"/>
                <a:sym typeface="Roboto"/>
              </a:defRPr>
            </a:lvl5pPr>
            <a:lvl6pPr lvl="5" rtl="0">
              <a:spcBef>
                <a:spcPts val="0"/>
              </a:spcBef>
              <a:spcAft>
                <a:spcPts val="0"/>
              </a:spcAft>
              <a:buSzPts val="2800"/>
              <a:buFont typeface="Roboto"/>
              <a:buNone/>
              <a:defRPr sz="1800">
                <a:latin typeface="Roboto"/>
                <a:ea typeface="Roboto"/>
                <a:cs typeface="Roboto"/>
                <a:sym typeface="Roboto"/>
              </a:defRPr>
            </a:lvl6pPr>
            <a:lvl7pPr lvl="6" rtl="0">
              <a:spcBef>
                <a:spcPts val="0"/>
              </a:spcBef>
              <a:spcAft>
                <a:spcPts val="0"/>
              </a:spcAft>
              <a:buSzPts val="2800"/>
              <a:buFont typeface="Roboto"/>
              <a:buNone/>
              <a:defRPr sz="1800">
                <a:latin typeface="Roboto"/>
                <a:ea typeface="Roboto"/>
                <a:cs typeface="Roboto"/>
                <a:sym typeface="Roboto"/>
              </a:defRPr>
            </a:lvl7pPr>
            <a:lvl8pPr lvl="7" rtl="0">
              <a:spcBef>
                <a:spcPts val="0"/>
              </a:spcBef>
              <a:spcAft>
                <a:spcPts val="0"/>
              </a:spcAft>
              <a:buSzPts val="2800"/>
              <a:buFont typeface="Roboto"/>
              <a:buNone/>
              <a:defRPr sz="1800">
                <a:latin typeface="Roboto"/>
                <a:ea typeface="Roboto"/>
                <a:cs typeface="Roboto"/>
                <a:sym typeface="Roboto"/>
              </a:defRPr>
            </a:lvl8pPr>
            <a:lvl9pPr lvl="8" rtl="0">
              <a:spcBef>
                <a:spcPts val="0"/>
              </a:spcBef>
              <a:spcAft>
                <a:spcPts val="0"/>
              </a:spcAft>
              <a:buSzPts val="2800"/>
              <a:buFont typeface="Roboto"/>
              <a:buNone/>
              <a:defRPr sz="1800">
                <a:latin typeface="Roboto"/>
                <a:ea typeface="Roboto"/>
                <a:cs typeface="Roboto"/>
                <a:sym typeface="Roboto"/>
              </a:defRPr>
            </a:lvl9pPr>
          </a:lstStyle>
          <a:p/>
        </p:txBody>
      </p:sp>
    </p:spTree>
  </p:cSld>
  <p:clrMapOvr>
    <a:masterClrMapping/>
  </p:clrMapOvr>
  <mc:AlternateContent>
    <mc:Choice Requires="p14">
      <p:transition spd="slow" p14:dur="20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CR2" type="title">
  <p:cSld name="TITLE">
    <p:spTree>
      <p:nvGrpSpPr>
        <p:cNvPr id="157" name="Shape 157"/>
        <p:cNvGrpSpPr/>
        <p:nvPr/>
      </p:nvGrpSpPr>
      <p:grpSpPr>
        <a:xfrm>
          <a:off x="0" y="0"/>
          <a:ext cx="0" cy="0"/>
          <a:chOff x="0" y="0"/>
          <a:chExt cx="0" cy="0"/>
        </a:xfrm>
      </p:grpSpPr>
      <p:pic>
        <p:nvPicPr>
          <p:cNvPr id="158" name="Google Shape;158;p15"/>
          <p:cNvPicPr preferRelativeResize="0"/>
          <p:nvPr/>
        </p:nvPicPr>
        <p:blipFill rotWithShape="1">
          <a:blip r:embed="rId2">
            <a:alphaModFix/>
          </a:blip>
          <a:srcRect b="6469" l="4087" r="16841" t="7958"/>
          <a:stretch/>
        </p:blipFill>
        <p:spPr>
          <a:xfrm>
            <a:off x="7729325" y="4383150"/>
            <a:ext cx="1052124" cy="671750"/>
          </a:xfrm>
          <a:prstGeom prst="rect">
            <a:avLst/>
          </a:prstGeom>
          <a:noFill/>
          <a:ln>
            <a:noFill/>
          </a:ln>
        </p:spPr>
      </p:pic>
      <p:sp>
        <p:nvSpPr>
          <p:cNvPr id="159" name="Google Shape;159;p15"/>
          <p:cNvSpPr/>
          <p:nvPr/>
        </p:nvSpPr>
        <p:spPr>
          <a:xfrm rot="5400000">
            <a:off x="7500300" y="505"/>
            <a:ext cx="1643700" cy="1643700"/>
          </a:xfrm>
          <a:prstGeom prst="diagStripe">
            <a:avLst>
              <a:gd fmla="val 0" name="adj"/>
            </a:avLst>
          </a:prstGeom>
          <a:solidFill>
            <a:srgbClr val="EFEFEF"/>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60" name="Google Shape;160;p15"/>
          <p:cNvSpPr txBox="1"/>
          <p:nvPr>
            <p:ph type="ctrTitle"/>
          </p:nvPr>
        </p:nvSpPr>
        <p:spPr>
          <a:xfrm>
            <a:off x="3107800" y="765675"/>
            <a:ext cx="5607000" cy="1578900"/>
          </a:xfrm>
          <a:prstGeom prst="rect">
            <a:avLst/>
          </a:prstGeom>
        </p:spPr>
        <p:txBody>
          <a:bodyPr anchorCtr="0" anchor="t" bIns="64225" lIns="64225" spcFirstLastPara="1" rIns="64225" wrap="square" tIns="64225">
            <a:normAutofit/>
          </a:bodyPr>
          <a:lstStyle>
            <a:lvl1pPr lvl="0" rtl="0">
              <a:spcBef>
                <a:spcPts val="0"/>
              </a:spcBef>
              <a:spcAft>
                <a:spcPts val="0"/>
              </a:spcAft>
              <a:buSzPts val="3400"/>
              <a:buNone/>
              <a:defRPr sz="3400"/>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p:txBody>
      </p:sp>
      <p:sp>
        <p:nvSpPr>
          <p:cNvPr id="161" name="Google Shape;161;p15"/>
          <p:cNvSpPr txBox="1"/>
          <p:nvPr>
            <p:ph idx="1" type="subTitle"/>
          </p:nvPr>
        </p:nvSpPr>
        <p:spPr>
          <a:xfrm>
            <a:off x="3947250" y="2626675"/>
            <a:ext cx="3470700" cy="506100"/>
          </a:xfrm>
          <a:prstGeom prst="rect">
            <a:avLst/>
          </a:prstGeom>
        </p:spPr>
        <p:txBody>
          <a:bodyPr anchorCtr="0" anchor="t" bIns="64225" lIns="64225" spcFirstLastPara="1" rIns="64225" wrap="square" tIns="64225">
            <a:normAutofit/>
          </a:bodyPr>
          <a:lstStyle>
            <a:lvl1pPr lvl="0" rtl="0">
              <a:lnSpc>
                <a:spcPct val="100000"/>
              </a:lnSpc>
              <a:spcBef>
                <a:spcPts val="0"/>
              </a:spcBef>
              <a:spcAft>
                <a:spcPts val="0"/>
              </a:spcAft>
              <a:buClr>
                <a:srgbClr val="434343"/>
              </a:buClr>
              <a:buSzPts val="2000"/>
              <a:buNone/>
              <a:defRPr sz="2000">
                <a:solidFill>
                  <a:srgbClr val="434343"/>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162" name="Google Shape;162;p15"/>
          <p:cNvSpPr txBox="1"/>
          <p:nvPr>
            <p:ph idx="12" type="sldNum"/>
          </p:nvPr>
        </p:nvSpPr>
        <p:spPr>
          <a:xfrm>
            <a:off x="8501858" y="470646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63" name="Google Shape;163;p15"/>
          <p:cNvGrpSpPr/>
          <p:nvPr/>
        </p:nvGrpSpPr>
        <p:grpSpPr>
          <a:xfrm>
            <a:off x="1496" y="490"/>
            <a:ext cx="2951425" cy="2879357"/>
            <a:chOff x="1496" y="75"/>
            <a:chExt cx="2951425" cy="2889760"/>
          </a:xfrm>
        </p:grpSpPr>
        <p:sp>
          <p:nvSpPr>
            <p:cNvPr id="164" name="Google Shape;164;p15"/>
            <p:cNvSpPr/>
            <p:nvPr/>
          </p:nvSpPr>
          <p:spPr>
            <a:xfrm rot="-5400000">
              <a:off x="1646" y="-75"/>
              <a:ext cx="2299800" cy="2300100"/>
            </a:xfrm>
            <a:prstGeom prst="diagStripe">
              <a:avLst>
                <a:gd fmla="val 50000" name="adj"/>
              </a:avLst>
            </a:prstGeom>
            <a:solidFill>
              <a:schemeClr val="accent1"/>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65" name="Google Shape;165;p15"/>
            <p:cNvSpPr/>
            <p:nvPr/>
          </p:nvSpPr>
          <p:spPr>
            <a:xfrm flipH="1">
              <a:off x="652821" y="590035"/>
              <a:ext cx="2300100" cy="2299800"/>
            </a:xfrm>
            <a:prstGeom prst="diagStripe">
              <a:avLst>
                <a:gd fmla="val 50000" name="adj"/>
              </a:avLst>
            </a:prstGeom>
            <a:solidFill>
              <a:schemeClr val="lt2"/>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166" name="Google Shape;166;p15"/>
          <p:cNvSpPr/>
          <p:nvPr/>
        </p:nvSpPr>
        <p:spPr>
          <a:xfrm rot="-5400000">
            <a:off x="-44920" y="-98350"/>
            <a:ext cx="5152800" cy="5153700"/>
          </a:xfrm>
          <a:prstGeom prst="diagStripe">
            <a:avLst>
              <a:gd fmla="val 50000" name="adj"/>
            </a:avLst>
          </a:prstGeom>
          <a:solidFill>
            <a:srgbClr val="000000">
              <a:alpha val="3030"/>
            </a:srgb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67" name="Google Shape;167;p15"/>
          <p:cNvSpPr/>
          <p:nvPr/>
        </p:nvSpPr>
        <p:spPr>
          <a:xfrm rot="-5400000">
            <a:off x="-8650" y="1103325"/>
            <a:ext cx="3996600" cy="3996900"/>
          </a:xfrm>
          <a:prstGeom prst="diagStripe">
            <a:avLst>
              <a:gd fmla="val 58774" name="adj"/>
            </a:avLst>
          </a:prstGeom>
          <a:solidFill>
            <a:srgbClr val="000000">
              <a:alpha val="3030"/>
            </a:srgb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pic>
        <p:nvPicPr>
          <p:cNvPr id="168" name="Google Shape;168;p15"/>
          <p:cNvPicPr preferRelativeResize="0"/>
          <p:nvPr/>
        </p:nvPicPr>
        <p:blipFill>
          <a:blip r:embed="rId3">
            <a:alphaModFix/>
          </a:blip>
          <a:stretch>
            <a:fillRect/>
          </a:stretch>
        </p:blipFill>
        <p:spPr>
          <a:xfrm>
            <a:off x="6268446" y="4485947"/>
            <a:ext cx="638361" cy="561925"/>
          </a:xfrm>
          <a:prstGeom prst="rect">
            <a:avLst/>
          </a:prstGeom>
          <a:noFill/>
          <a:ln>
            <a:noFill/>
          </a:ln>
        </p:spPr>
      </p:pic>
      <p:pic>
        <p:nvPicPr>
          <p:cNvPr id="169" name="Google Shape;169;p15"/>
          <p:cNvPicPr preferRelativeResize="0"/>
          <p:nvPr/>
        </p:nvPicPr>
        <p:blipFill rotWithShape="1">
          <a:blip r:embed="rId4">
            <a:alphaModFix/>
          </a:blip>
          <a:srcRect b="0" l="17864" r="22409" t="0"/>
          <a:stretch/>
        </p:blipFill>
        <p:spPr>
          <a:xfrm>
            <a:off x="6957925" y="4352125"/>
            <a:ext cx="720276" cy="67834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0" name="Shape 170"/>
        <p:cNvGrpSpPr/>
        <p:nvPr/>
      </p:nvGrpSpPr>
      <p:grpSpPr>
        <a:xfrm>
          <a:off x="0" y="0"/>
          <a:ext cx="0" cy="0"/>
          <a:chOff x="0" y="0"/>
          <a:chExt cx="0" cy="0"/>
        </a:xfrm>
      </p:grpSpPr>
      <p:grpSp>
        <p:nvGrpSpPr>
          <p:cNvPr id="171" name="Google Shape;171;p16"/>
          <p:cNvGrpSpPr/>
          <p:nvPr/>
        </p:nvGrpSpPr>
        <p:grpSpPr>
          <a:xfrm>
            <a:off x="4406400" y="0"/>
            <a:ext cx="4737600" cy="5143065"/>
            <a:chOff x="4406400" y="0"/>
            <a:chExt cx="4737600" cy="5143065"/>
          </a:xfrm>
        </p:grpSpPr>
        <p:sp>
          <p:nvSpPr>
            <p:cNvPr id="172" name="Google Shape;172;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73" name="Google Shape;173;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74" name="Google Shape;174;p16"/>
            <p:cNvSpPr/>
            <p:nvPr/>
          </p:nvSpPr>
          <p:spPr>
            <a:xfrm rot="-5400000">
              <a:off x="5618399" y="1236468"/>
              <a:ext cx="808800" cy="808800"/>
            </a:xfrm>
            <a:prstGeom prst="diagStripe">
              <a:avLst>
                <a:gd fmla="val 50000" name="adj"/>
              </a:avLst>
            </a:prstGeom>
            <a:solidFill>
              <a:srgbClr val="CCCCCC"/>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75" name="Google Shape;175;p16"/>
            <p:cNvSpPr/>
            <p:nvPr/>
          </p:nvSpPr>
          <p:spPr>
            <a:xfrm flipH="1">
              <a:off x="5849857" y="1443956"/>
              <a:ext cx="808800" cy="808800"/>
            </a:xfrm>
            <a:prstGeom prst="diagStripe">
              <a:avLst>
                <a:gd fmla="val 50000" name="adj"/>
              </a:avLst>
            </a:prstGeom>
            <a:solidFill>
              <a:srgbClr val="CCCCCC"/>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76" name="Google Shape;176;p16"/>
            <p:cNvSpPr/>
            <p:nvPr/>
          </p:nvSpPr>
          <p:spPr>
            <a:xfrm rot="-5400000">
              <a:off x="5987081" y="2469465"/>
              <a:ext cx="808800" cy="808800"/>
            </a:xfrm>
            <a:prstGeom prst="diagStripe">
              <a:avLst>
                <a:gd fmla="val 50000" name="adj"/>
              </a:avLst>
            </a:prstGeom>
            <a:solidFill>
              <a:srgbClr val="CCCCCC"/>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77" name="Google Shape;177;p16"/>
            <p:cNvSpPr/>
            <p:nvPr/>
          </p:nvSpPr>
          <p:spPr>
            <a:xfrm flipH="1">
              <a:off x="6222115" y="2676953"/>
              <a:ext cx="808800" cy="808800"/>
            </a:xfrm>
            <a:prstGeom prst="diagStripe">
              <a:avLst>
                <a:gd fmla="val 50000" name="adj"/>
              </a:avLst>
            </a:prstGeom>
            <a:solidFill>
              <a:srgbClr val="CCCCCC"/>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78" name="Google Shape;178;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79" name="Google Shape;179;p16"/>
            <p:cNvSpPr/>
            <p:nvPr/>
          </p:nvSpPr>
          <p:spPr>
            <a:xfrm flipH="1">
              <a:off x="6908099" y="2069505"/>
              <a:ext cx="808800" cy="808800"/>
            </a:xfrm>
            <a:prstGeom prst="diagStripe">
              <a:avLst>
                <a:gd fmla="val 50000" name="adj"/>
              </a:avLst>
            </a:prstGeom>
            <a:solidFill>
              <a:schemeClr val="lt2"/>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0" name="Google Shape;180;p16"/>
            <p:cNvSpPr/>
            <p:nvPr/>
          </p:nvSpPr>
          <p:spPr>
            <a:xfrm rot="-5400000">
              <a:off x="6861141" y="2477810"/>
              <a:ext cx="808800" cy="808800"/>
            </a:xfrm>
            <a:prstGeom prst="diagStripe">
              <a:avLst>
                <a:gd fmla="val 50000" name="adj"/>
              </a:avLst>
            </a:prstGeom>
            <a:solidFill>
              <a:srgbClr val="CCCCCC"/>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1" name="Google Shape;181;p16"/>
            <p:cNvSpPr/>
            <p:nvPr/>
          </p:nvSpPr>
          <p:spPr>
            <a:xfrm flipH="1">
              <a:off x="7965266" y="2692963"/>
              <a:ext cx="808800" cy="808800"/>
            </a:xfrm>
            <a:prstGeom prst="diagStripe">
              <a:avLst>
                <a:gd fmla="val 50000" name="adj"/>
              </a:avLst>
            </a:prstGeom>
            <a:solidFill>
              <a:srgbClr val="B7B7B7"/>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2" name="Google Shape;182;p16"/>
            <p:cNvSpPr/>
            <p:nvPr/>
          </p:nvSpPr>
          <p:spPr>
            <a:xfrm flipH="1">
              <a:off x="8145082" y="3308755"/>
              <a:ext cx="808800" cy="808800"/>
            </a:xfrm>
            <a:prstGeom prst="diagStripe">
              <a:avLst>
                <a:gd fmla="val 50000" name="adj"/>
              </a:avLst>
            </a:prstGeom>
            <a:solidFill>
              <a:srgbClr val="B7B7B7"/>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3" name="Google Shape;183;p16"/>
            <p:cNvSpPr/>
            <p:nvPr/>
          </p:nvSpPr>
          <p:spPr>
            <a:xfrm rot="-5400000">
              <a:off x="7047599" y="3095015"/>
              <a:ext cx="808800" cy="808800"/>
            </a:xfrm>
            <a:prstGeom prst="diagStripe">
              <a:avLst>
                <a:gd fmla="val 50000" name="adj"/>
              </a:avLst>
            </a:prstGeom>
            <a:solidFill>
              <a:srgbClr val="CCCCCC"/>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4" name="Google Shape;184;p16"/>
            <p:cNvSpPr/>
            <p:nvPr/>
          </p:nvSpPr>
          <p:spPr>
            <a:xfrm flipH="1">
              <a:off x="7276649" y="3302502"/>
              <a:ext cx="808800" cy="808800"/>
            </a:xfrm>
            <a:prstGeom prst="diagStripe">
              <a:avLst>
                <a:gd fmla="val 50000" name="adj"/>
              </a:avLst>
            </a:prstGeom>
            <a:solidFill>
              <a:srgbClr val="EFEFEF"/>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5" name="Google Shape;185;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6" name="Google Shape;186;p16"/>
            <p:cNvSpPr/>
            <p:nvPr/>
          </p:nvSpPr>
          <p:spPr>
            <a:xfrm flipH="1">
              <a:off x="7462448" y="3918294"/>
              <a:ext cx="808800" cy="808800"/>
            </a:xfrm>
            <a:prstGeom prst="diagStripe">
              <a:avLst>
                <a:gd fmla="val 50000" name="adj"/>
              </a:avLst>
            </a:prstGeom>
            <a:solidFill>
              <a:srgbClr val="EFEFEF"/>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7" name="Google Shape;187;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8" name="Google Shape;188;p16"/>
            <p:cNvSpPr/>
            <p:nvPr/>
          </p:nvSpPr>
          <p:spPr>
            <a:xfrm flipH="1">
              <a:off x="8334533" y="3925960"/>
              <a:ext cx="808800" cy="808800"/>
            </a:xfrm>
            <a:prstGeom prst="diagStripe">
              <a:avLst>
                <a:gd fmla="val 50000" name="adj"/>
              </a:avLst>
            </a:prstGeom>
            <a:solidFill>
              <a:srgbClr val="B7B7B7"/>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89" name="Google Shape;189;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190" name="Google Shape;190;p16"/>
          <p:cNvSpPr txBox="1"/>
          <p:nvPr>
            <p:ph type="title"/>
          </p:nvPr>
        </p:nvSpPr>
        <p:spPr>
          <a:xfrm>
            <a:off x="823850" y="2053000"/>
            <a:ext cx="4587000" cy="1148700"/>
          </a:xfrm>
          <a:prstGeom prst="rect">
            <a:avLst/>
          </a:prstGeom>
        </p:spPr>
        <p:txBody>
          <a:bodyPr anchorCtr="0" anchor="ctr" bIns="64225" lIns="64225" spcFirstLastPara="1" rIns="64225" wrap="square" tIns="64225">
            <a:normAutofit/>
          </a:bodyPr>
          <a:lstStyle>
            <a:lvl1pPr lvl="0" rtl="0">
              <a:spcBef>
                <a:spcPts val="0"/>
              </a:spcBef>
              <a:spcAft>
                <a:spcPts val="0"/>
              </a:spcAft>
              <a:buSzPts val="2700"/>
              <a:buNone/>
              <a:defRPr sz="27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91" name="Google Shape;191;p16"/>
          <p:cNvSpPr txBox="1"/>
          <p:nvPr>
            <p:ph idx="12" type="sldNum"/>
          </p:nvPr>
        </p:nvSpPr>
        <p:spPr>
          <a:xfrm>
            <a:off x="8472458" y="466321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2" name="Shape 192"/>
        <p:cNvGrpSpPr/>
        <p:nvPr/>
      </p:nvGrpSpPr>
      <p:grpSpPr>
        <a:xfrm>
          <a:off x="0" y="0"/>
          <a:ext cx="0" cy="0"/>
          <a:chOff x="0" y="0"/>
          <a:chExt cx="0" cy="0"/>
        </a:xfrm>
      </p:grpSpPr>
      <p:grpSp>
        <p:nvGrpSpPr>
          <p:cNvPr id="193" name="Google Shape;193;p17"/>
          <p:cNvGrpSpPr/>
          <p:nvPr/>
        </p:nvGrpSpPr>
        <p:grpSpPr>
          <a:xfrm>
            <a:off x="0" y="381001"/>
            <a:ext cx="1037850" cy="1016287"/>
            <a:chOff x="0" y="381001"/>
            <a:chExt cx="1037850" cy="1016287"/>
          </a:xfrm>
        </p:grpSpPr>
        <p:sp>
          <p:nvSpPr>
            <p:cNvPr id="194" name="Google Shape;194;p17"/>
            <p:cNvSpPr/>
            <p:nvPr/>
          </p:nvSpPr>
          <p:spPr>
            <a:xfrm rot="-5400000">
              <a:off x="0" y="381001"/>
              <a:ext cx="808800" cy="808800"/>
            </a:xfrm>
            <a:prstGeom prst="diagStripe">
              <a:avLst>
                <a:gd fmla="val 50000" name="adj"/>
              </a:avLst>
            </a:prstGeom>
            <a:solidFill>
              <a:schemeClr val="accent1"/>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195" name="Google Shape;195;p17"/>
            <p:cNvSpPr/>
            <p:nvPr/>
          </p:nvSpPr>
          <p:spPr>
            <a:xfrm flipH="1">
              <a:off x="229050" y="588489"/>
              <a:ext cx="808800" cy="808800"/>
            </a:xfrm>
            <a:prstGeom prst="diagStripe">
              <a:avLst>
                <a:gd fmla="val 50000" name="adj"/>
              </a:avLst>
            </a:prstGeom>
            <a:solidFill>
              <a:schemeClr val="lt2"/>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196" name="Google Shape;196;p17"/>
          <p:cNvSpPr txBox="1"/>
          <p:nvPr>
            <p:ph type="title"/>
          </p:nvPr>
        </p:nvSpPr>
        <p:spPr>
          <a:xfrm>
            <a:off x="1141500" y="393750"/>
            <a:ext cx="7944000" cy="914100"/>
          </a:xfrm>
          <a:prstGeom prst="rect">
            <a:avLst/>
          </a:prstGeom>
        </p:spPr>
        <p:txBody>
          <a:bodyPr anchorCtr="0" anchor="t" bIns="64225" lIns="64225" spcFirstLastPara="1" rIns="64225" wrap="square" tIns="64225">
            <a:normAutofit/>
          </a:bodyPr>
          <a:lstStyle>
            <a:lvl1pPr lvl="0" rtl="0">
              <a:spcBef>
                <a:spcPts val="0"/>
              </a:spcBef>
              <a:spcAft>
                <a:spcPts val="0"/>
              </a:spcAft>
              <a:buSzPts val="2900"/>
              <a:buNone/>
              <a:defRPr sz="2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97" name="Google Shape;197;p17"/>
          <p:cNvSpPr txBox="1"/>
          <p:nvPr>
            <p:ph idx="1" type="body"/>
          </p:nvPr>
        </p:nvSpPr>
        <p:spPr>
          <a:xfrm>
            <a:off x="1297500" y="1567550"/>
            <a:ext cx="7038900" cy="2911200"/>
          </a:xfrm>
          <a:prstGeom prst="rect">
            <a:avLst/>
          </a:prstGeom>
        </p:spPr>
        <p:txBody>
          <a:bodyPr anchorCtr="0" anchor="t" bIns="64225" lIns="64225" spcFirstLastPara="1" rIns="64225" wrap="square" tIns="64225">
            <a:normAutofit/>
          </a:bodyPr>
          <a:lstStyle>
            <a:lvl1pPr indent="-330200" lvl="0" marL="457200" rtl="0">
              <a:spcBef>
                <a:spcPts val="0"/>
              </a:spcBef>
              <a:spcAft>
                <a:spcPts val="0"/>
              </a:spcAft>
              <a:buSzPts val="1600"/>
              <a:buChar char="●"/>
              <a:defRPr sz="16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98" name="Google Shape;198;p17"/>
          <p:cNvSpPr txBox="1"/>
          <p:nvPr>
            <p:ph idx="12" type="sldNum"/>
          </p:nvPr>
        </p:nvSpPr>
        <p:spPr>
          <a:xfrm>
            <a:off x="8472458" y="466321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9" name="Shape 199"/>
        <p:cNvGrpSpPr/>
        <p:nvPr/>
      </p:nvGrpSpPr>
      <p:grpSpPr>
        <a:xfrm>
          <a:off x="0" y="0"/>
          <a:ext cx="0" cy="0"/>
          <a:chOff x="0" y="0"/>
          <a:chExt cx="0" cy="0"/>
        </a:xfrm>
      </p:grpSpPr>
      <p:grpSp>
        <p:nvGrpSpPr>
          <p:cNvPr id="200" name="Google Shape;200;p18"/>
          <p:cNvGrpSpPr/>
          <p:nvPr/>
        </p:nvGrpSpPr>
        <p:grpSpPr>
          <a:xfrm>
            <a:off x="0" y="381001"/>
            <a:ext cx="1037850" cy="1016287"/>
            <a:chOff x="0" y="381001"/>
            <a:chExt cx="1037850" cy="1016287"/>
          </a:xfrm>
        </p:grpSpPr>
        <p:sp>
          <p:nvSpPr>
            <p:cNvPr id="201" name="Google Shape;201;p18"/>
            <p:cNvSpPr/>
            <p:nvPr/>
          </p:nvSpPr>
          <p:spPr>
            <a:xfrm rot="-5400000">
              <a:off x="0" y="381001"/>
              <a:ext cx="808800" cy="808800"/>
            </a:xfrm>
            <a:prstGeom prst="diagStripe">
              <a:avLst>
                <a:gd fmla="val 50000" name="adj"/>
              </a:avLst>
            </a:prstGeom>
            <a:solidFill>
              <a:schemeClr val="accent1"/>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02" name="Google Shape;202;p18"/>
            <p:cNvSpPr/>
            <p:nvPr/>
          </p:nvSpPr>
          <p:spPr>
            <a:xfrm flipH="1">
              <a:off x="229050" y="588489"/>
              <a:ext cx="808800" cy="808800"/>
            </a:xfrm>
            <a:prstGeom prst="diagStripe">
              <a:avLst>
                <a:gd fmla="val 50000" name="adj"/>
              </a:avLst>
            </a:prstGeom>
            <a:solidFill>
              <a:schemeClr val="lt2"/>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203" name="Google Shape;203;p18"/>
          <p:cNvSpPr txBox="1"/>
          <p:nvPr>
            <p:ph type="title"/>
          </p:nvPr>
        </p:nvSpPr>
        <p:spPr>
          <a:xfrm>
            <a:off x="1185600" y="334850"/>
            <a:ext cx="7882200" cy="914100"/>
          </a:xfrm>
          <a:prstGeom prst="rect">
            <a:avLst/>
          </a:prstGeom>
        </p:spPr>
        <p:txBody>
          <a:bodyPr anchorCtr="0" anchor="t" bIns="64225" lIns="64225" spcFirstLastPara="1" rIns="64225" wrap="square" tIns="64225">
            <a:normAutofit/>
          </a:bodyPr>
          <a:lstStyle>
            <a:lvl1pPr lvl="0" rtl="0">
              <a:spcBef>
                <a:spcPts val="0"/>
              </a:spcBef>
              <a:spcAft>
                <a:spcPts val="0"/>
              </a:spcAft>
              <a:buSzPts val="2900"/>
              <a:buNone/>
              <a:defRPr sz="29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204" name="Google Shape;204;p18"/>
          <p:cNvSpPr txBox="1"/>
          <p:nvPr/>
        </p:nvSpPr>
        <p:spPr>
          <a:xfrm>
            <a:off x="1409625" y="1455425"/>
            <a:ext cx="3739500" cy="2911200"/>
          </a:xfrm>
          <a:prstGeom prst="rect">
            <a:avLst/>
          </a:prstGeom>
          <a:noFill/>
          <a:ln>
            <a:noFill/>
          </a:ln>
        </p:spPr>
        <p:txBody>
          <a:bodyPr anchorCtr="0" anchor="ctr" bIns="64225" lIns="64225" spcFirstLastPara="1" rIns="64225" wrap="square" tIns="64225">
            <a:noAutofit/>
          </a:bodyPr>
          <a:lstStyle/>
          <a:p>
            <a:pPr indent="0" lvl="0" marL="0" rtl="0" algn="l">
              <a:spcBef>
                <a:spcPts val="0"/>
              </a:spcBef>
              <a:spcAft>
                <a:spcPts val="0"/>
              </a:spcAft>
              <a:buNone/>
            </a:pPr>
            <a:r>
              <a:rPr lang="en" sz="1000">
                <a:latin typeface="Lato"/>
                <a:ea typeface="Lato"/>
                <a:cs typeface="Lato"/>
                <a:sym typeface="Lato"/>
              </a:rPr>
              <a:t>Except where otherwise indicated, The contents of this slide presentation are available for use under the </a:t>
            </a:r>
            <a:r>
              <a:rPr lang="en" sz="1000" u="sng">
                <a:solidFill>
                  <a:schemeClr val="hlink"/>
                </a:solidFill>
                <a:latin typeface="Lato"/>
                <a:ea typeface="Lato"/>
                <a:cs typeface="Lato"/>
                <a:sym typeface="Lato"/>
                <a:hlinkClick r:id="rId2"/>
              </a:rPr>
              <a:t>Creative Commons Attribution 4.0 license</a:t>
            </a:r>
            <a:r>
              <a:rPr lang="en"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You are free to adapt and share the work, but you must give appropriate credit, provide a link to the license, and indicate if changes were made.</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b="1" lang="en" sz="1000">
                <a:latin typeface="Lato"/>
                <a:ea typeface="Lato"/>
                <a:cs typeface="Lato"/>
                <a:sym typeface="Lato"/>
              </a:rPr>
              <a:t>Sample attribution: </a:t>
            </a:r>
            <a:r>
              <a:rPr lang="en" sz="1000">
                <a:latin typeface="Lato"/>
                <a:ea typeface="Lato"/>
                <a:cs typeface="Lato"/>
                <a:sym typeface="Lato"/>
              </a:rPr>
              <a:t>[Title of work] by Johns Hopkins Data Science Lab. </a:t>
            </a:r>
            <a:r>
              <a:rPr lang="en" sz="1000" u="sng">
                <a:solidFill>
                  <a:schemeClr val="hlink"/>
                </a:solidFill>
                <a:latin typeface="Lato"/>
                <a:ea typeface="Lato"/>
                <a:cs typeface="Lato"/>
                <a:sym typeface="Lato"/>
                <a:hlinkClick r:id="rId3"/>
              </a:rPr>
              <a:t>CC-BY 4.0</a:t>
            </a:r>
            <a:endParaRPr sz="1000">
              <a:latin typeface="Lato"/>
              <a:ea typeface="Lato"/>
              <a:cs typeface="Lato"/>
              <a:sym typeface="Lato"/>
            </a:endParaRPr>
          </a:p>
        </p:txBody>
      </p:sp>
      <p:pic>
        <p:nvPicPr>
          <p:cNvPr id="205" name="Google Shape;205;p18"/>
          <p:cNvPicPr preferRelativeResize="0"/>
          <p:nvPr/>
        </p:nvPicPr>
        <p:blipFill>
          <a:blip r:embed="rId4">
            <a:alphaModFix/>
          </a:blip>
          <a:stretch>
            <a:fillRect/>
          </a:stretch>
        </p:blipFill>
        <p:spPr>
          <a:xfrm>
            <a:off x="5981726" y="2173675"/>
            <a:ext cx="1264139" cy="44230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6" name="Shape 206"/>
        <p:cNvGrpSpPr/>
        <p:nvPr/>
      </p:nvGrpSpPr>
      <p:grpSpPr>
        <a:xfrm>
          <a:off x="0" y="0"/>
          <a:ext cx="0" cy="0"/>
          <a:chOff x="0" y="0"/>
          <a:chExt cx="0" cy="0"/>
        </a:xfrm>
      </p:grpSpPr>
      <p:grpSp>
        <p:nvGrpSpPr>
          <p:cNvPr id="207" name="Google Shape;207;p19"/>
          <p:cNvGrpSpPr/>
          <p:nvPr/>
        </p:nvGrpSpPr>
        <p:grpSpPr>
          <a:xfrm>
            <a:off x="0" y="381001"/>
            <a:ext cx="1037850" cy="1016287"/>
            <a:chOff x="0" y="381001"/>
            <a:chExt cx="1037850" cy="1016287"/>
          </a:xfrm>
        </p:grpSpPr>
        <p:sp>
          <p:nvSpPr>
            <p:cNvPr id="208" name="Google Shape;208;p19"/>
            <p:cNvSpPr/>
            <p:nvPr/>
          </p:nvSpPr>
          <p:spPr>
            <a:xfrm rot="-5400000">
              <a:off x="0" y="381001"/>
              <a:ext cx="808800" cy="808800"/>
            </a:xfrm>
            <a:prstGeom prst="diagStripe">
              <a:avLst>
                <a:gd fmla="val 50000" name="adj"/>
              </a:avLst>
            </a:prstGeom>
            <a:solidFill>
              <a:schemeClr val="accent1"/>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09" name="Google Shape;209;p19"/>
            <p:cNvSpPr/>
            <p:nvPr/>
          </p:nvSpPr>
          <p:spPr>
            <a:xfrm flipH="1">
              <a:off x="229050" y="588489"/>
              <a:ext cx="808800" cy="808800"/>
            </a:xfrm>
            <a:prstGeom prst="diagStripe">
              <a:avLst>
                <a:gd fmla="val 50000" name="adj"/>
              </a:avLst>
            </a:prstGeom>
            <a:solidFill>
              <a:schemeClr val="lt2"/>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210" name="Google Shape;210;p19"/>
          <p:cNvSpPr txBox="1"/>
          <p:nvPr>
            <p:ph type="title"/>
          </p:nvPr>
        </p:nvSpPr>
        <p:spPr>
          <a:xfrm>
            <a:off x="1101175" y="393750"/>
            <a:ext cx="7950600" cy="914100"/>
          </a:xfrm>
          <a:prstGeom prst="rect">
            <a:avLst/>
          </a:prstGeom>
        </p:spPr>
        <p:txBody>
          <a:bodyPr anchorCtr="0" anchor="t" bIns="64225" lIns="64225" spcFirstLastPara="1" rIns="64225" wrap="square" tIns="64225">
            <a:normAutofit/>
          </a:bodyPr>
          <a:lstStyle>
            <a:lvl1pPr lvl="0" rtl="0">
              <a:spcBef>
                <a:spcPts val="0"/>
              </a:spcBef>
              <a:spcAft>
                <a:spcPts val="0"/>
              </a:spcAft>
              <a:buSzPts val="2900"/>
              <a:buNone/>
              <a:defRPr sz="29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211" name="Google Shape;211;p19"/>
          <p:cNvSpPr txBox="1"/>
          <p:nvPr>
            <p:ph idx="12" type="sldNum"/>
          </p:nvPr>
        </p:nvSpPr>
        <p:spPr>
          <a:xfrm>
            <a:off x="8472458" y="466321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2" name="Shape 212"/>
        <p:cNvGrpSpPr/>
        <p:nvPr/>
      </p:nvGrpSpPr>
      <p:grpSpPr>
        <a:xfrm>
          <a:off x="0" y="0"/>
          <a:ext cx="0" cy="0"/>
          <a:chOff x="0" y="0"/>
          <a:chExt cx="0" cy="0"/>
        </a:xfrm>
      </p:grpSpPr>
      <p:grpSp>
        <p:nvGrpSpPr>
          <p:cNvPr id="213" name="Google Shape;213;p20"/>
          <p:cNvGrpSpPr/>
          <p:nvPr/>
        </p:nvGrpSpPr>
        <p:grpSpPr>
          <a:xfrm>
            <a:off x="0" y="381001"/>
            <a:ext cx="1037850" cy="1016287"/>
            <a:chOff x="0" y="381001"/>
            <a:chExt cx="1037850" cy="1016287"/>
          </a:xfrm>
        </p:grpSpPr>
        <p:sp>
          <p:nvSpPr>
            <p:cNvPr id="214" name="Google Shape;214;p20"/>
            <p:cNvSpPr/>
            <p:nvPr/>
          </p:nvSpPr>
          <p:spPr>
            <a:xfrm rot="-5400000">
              <a:off x="0" y="381001"/>
              <a:ext cx="808800" cy="808800"/>
            </a:xfrm>
            <a:prstGeom prst="diagStripe">
              <a:avLst>
                <a:gd fmla="val 50000" name="adj"/>
              </a:avLst>
            </a:prstGeom>
            <a:solidFill>
              <a:schemeClr val="accent1"/>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15" name="Google Shape;215;p20"/>
            <p:cNvSpPr/>
            <p:nvPr/>
          </p:nvSpPr>
          <p:spPr>
            <a:xfrm flipH="1">
              <a:off x="229050" y="588489"/>
              <a:ext cx="808800" cy="808800"/>
            </a:xfrm>
            <a:prstGeom prst="diagStripe">
              <a:avLst>
                <a:gd fmla="val 50000" name="adj"/>
              </a:avLst>
            </a:prstGeom>
            <a:solidFill>
              <a:schemeClr val="lt2"/>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216" name="Google Shape;216;p20"/>
          <p:cNvSpPr txBox="1"/>
          <p:nvPr>
            <p:ph type="title"/>
          </p:nvPr>
        </p:nvSpPr>
        <p:spPr>
          <a:xfrm>
            <a:off x="1297500" y="393750"/>
            <a:ext cx="3798900" cy="1493100"/>
          </a:xfrm>
          <a:prstGeom prst="rect">
            <a:avLst/>
          </a:prstGeom>
        </p:spPr>
        <p:txBody>
          <a:bodyPr anchorCtr="0" anchor="t" bIns="64225" lIns="64225" spcFirstLastPara="1" rIns="64225" wrap="square" tIns="64225">
            <a:normAutofit/>
          </a:bodyPr>
          <a:lstStyle>
            <a:lvl1pPr lvl="0" rtl="0">
              <a:spcBef>
                <a:spcPts val="0"/>
              </a:spcBef>
              <a:spcAft>
                <a:spcPts val="0"/>
              </a:spcAft>
              <a:buSzPts val="1700"/>
              <a:buNone/>
              <a:defRPr sz="17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217" name="Google Shape;217;p20"/>
          <p:cNvSpPr txBox="1"/>
          <p:nvPr>
            <p:ph idx="1" type="body"/>
          </p:nvPr>
        </p:nvSpPr>
        <p:spPr>
          <a:xfrm>
            <a:off x="1297500" y="1972550"/>
            <a:ext cx="3798900" cy="2415900"/>
          </a:xfrm>
          <a:prstGeom prst="rect">
            <a:avLst/>
          </a:prstGeom>
        </p:spPr>
        <p:txBody>
          <a:bodyPr anchorCtr="0" anchor="t" bIns="64225" lIns="64225" spcFirstLastPara="1" rIns="64225" wrap="square" tIns="64225">
            <a:normAutofit/>
          </a:bodyPr>
          <a:lstStyle>
            <a:lvl1pPr indent="-285750" lvl="0" marL="457200" rtl="0">
              <a:spcBef>
                <a:spcPts val="0"/>
              </a:spcBef>
              <a:spcAft>
                <a:spcPts val="0"/>
              </a:spcAft>
              <a:buSzPts val="900"/>
              <a:buChar char="●"/>
              <a:defRPr/>
            </a:lvl1pPr>
            <a:lvl2pPr indent="-279400" lvl="1" marL="914400" rtl="0">
              <a:spcBef>
                <a:spcPts val="0"/>
              </a:spcBef>
              <a:spcAft>
                <a:spcPts val="0"/>
              </a:spcAft>
              <a:buSzPts val="800"/>
              <a:buChar char="○"/>
              <a:defRPr/>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a:lvl4pPr>
            <a:lvl5pPr indent="-279400" lvl="4" marL="2286000" rtl="0">
              <a:spcBef>
                <a:spcPts val="0"/>
              </a:spcBef>
              <a:spcAft>
                <a:spcPts val="0"/>
              </a:spcAft>
              <a:buSzPts val="800"/>
              <a:buChar char="○"/>
              <a:defRPr/>
            </a:lvl5pPr>
            <a:lvl6pPr indent="-279400" lvl="5" marL="2743200" rtl="0">
              <a:spcBef>
                <a:spcPts val="0"/>
              </a:spcBef>
              <a:spcAft>
                <a:spcPts val="0"/>
              </a:spcAft>
              <a:buSzPts val="8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79400" lvl="8" marL="4114800" rtl="0">
              <a:spcBef>
                <a:spcPts val="0"/>
              </a:spcBef>
              <a:spcAft>
                <a:spcPts val="0"/>
              </a:spcAft>
              <a:buSzPts val="800"/>
              <a:buChar char="■"/>
              <a:defRPr/>
            </a:lvl9pPr>
          </a:lstStyle>
          <a:p/>
        </p:txBody>
      </p:sp>
      <p:sp>
        <p:nvSpPr>
          <p:cNvPr id="218" name="Google Shape;218;p20"/>
          <p:cNvSpPr txBox="1"/>
          <p:nvPr>
            <p:ph idx="12" type="sldNum"/>
          </p:nvPr>
        </p:nvSpPr>
        <p:spPr>
          <a:xfrm>
            <a:off x="8472458" y="466321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9" name="Shape 219"/>
        <p:cNvGrpSpPr/>
        <p:nvPr/>
      </p:nvGrpSpPr>
      <p:grpSpPr>
        <a:xfrm>
          <a:off x="0" y="0"/>
          <a:ext cx="0" cy="0"/>
          <a:chOff x="0" y="0"/>
          <a:chExt cx="0" cy="0"/>
        </a:xfrm>
      </p:grpSpPr>
      <p:grpSp>
        <p:nvGrpSpPr>
          <p:cNvPr id="220" name="Google Shape;220;p21"/>
          <p:cNvGrpSpPr/>
          <p:nvPr/>
        </p:nvGrpSpPr>
        <p:grpSpPr>
          <a:xfrm>
            <a:off x="4406400" y="0"/>
            <a:ext cx="4737600" cy="5143500"/>
            <a:chOff x="4406400" y="0"/>
            <a:chExt cx="4737600" cy="5143500"/>
          </a:xfrm>
        </p:grpSpPr>
        <p:sp>
          <p:nvSpPr>
            <p:cNvPr id="221" name="Google Shape;221;p2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22" name="Google Shape;222;p2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23" name="Google Shape;223;p2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24" name="Google Shape;224;p2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25" name="Google Shape;225;p2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26" name="Google Shape;226;p2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27" name="Google Shape;227;p2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28" name="Google Shape;228;p21"/>
            <p:cNvSpPr/>
            <p:nvPr/>
          </p:nvSpPr>
          <p:spPr>
            <a:xfrm flipH="1">
              <a:off x="6908099" y="2069680"/>
              <a:ext cx="808800" cy="808800"/>
            </a:xfrm>
            <a:prstGeom prst="diagStripe">
              <a:avLst>
                <a:gd fmla="val 50000" name="adj"/>
              </a:avLst>
            </a:prstGeom>
            <a:solidFill>
              <a:schemeClr val="lt2"/>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29" name="Google Shape;229;p2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30" name="Google Shape;230;p2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31" name="Google Shape;231;p2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32" name="Google Shape;232;p2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33" name="Google Shape;233;p2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34" name="Google Shape;234;p2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35" name="Google Shape;235;p2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36" name="Google Shape;236;p2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37" name="Google Shape;237;p2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38" name="Google Shape;238;p2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239" name="Google Shape;239;p21"/>
          <p:cNvSpPr txBox="1"/>
          <p:nvPr>
            <p:ph type="title"/>
          </p:nvPr>
        </p:nvSpPr>
        <p:spPr>
          <a:xfrm>
            <a:off x="823850" y="866775"/>
            <a:ext cx="4587000" cy="3521100"/>
          </a:xfrm>
          <a:prstGeom prst="rect">
            <a:avLst/>
          </a:prstGeom>
        </p:spPr>
        <p:txBody>
          <a:bodyPr anchorCtr="0" anchor="ctr" bIns="64225" lIns="64225" spcFirstLastPara="1" rIns="64225" wrap="square" tIns="64225">
            <a:normAutofit/>
          </a:bodyPr>
          <a:lstStyle>
            <a:lvl1pPr lvl="0" rtl="0">
              <a:spcBef>
                <a:spcPts val="0"/>
              </a:spcBef>
              <a:spcAft>
                <a:spcPts val="0"/>
              </a:spcAft>
              <a:buSzPts val="2700"/>
              <a:buNone/>
              <a:defRPr sz="27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40" name="Google Shape;240;p21"/>
          <p:cNvSpPr txBox="1"/>
          <p:nvPr>
            <p:ph idx="12" type="sldNum"/>
          </p:nvPr>
        </p:nvSpPr>
        <p:spPr>
          <a:xfrm>
            <a:off x="8472458" y="466321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grpSp>
        <p:nvGrpSpPr>
          <p:cNvPr id="21" name="Google Shape;21;p3"/>
          <p:cNvGrpSpPr/>
          <p:nvPr/>
        </p:nvGrpSpPr>
        <p:grpSpPr>
          <a:xfrm>
            <a:off x="4406400" y="0"/>
            <a:ext cx="4737600" cy="5143065"/>
            <a:chOff x="4406400" y="0"/>
            <a:chExt cx="4737600" cy="5143065"/>
          </a:xfrm>
        </p:grpSpPr>
        <p:sp>
          <p:nvSpPr>
            <p:cNvPr id="22" name="Google Shape;22;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5618399" y="1236468"/>
              <a:ext cx="808800" cy="808800"/>
            </a:xfrm>
            <a:prstGeom prst="diagStrip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5849857" y="1443956"/>
              <a:ext cx="808800" cy="808800"/>
            </a:xfrm>
            <a:prstGeom prst="diagStrip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5987081" y="2469465"/>
              <a:ext cx="808800" cy="808800"/>
            </a:xfrm>
            <a:prstGeom prst="diagStrip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6222115" y="2676953"/>
              <a:ext cx="808800" cy="808800"/>
            </a:xfrm>
            <a:prstGeom prst="diagStrip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6861141" y="2477810"/>
              <a:ext cx="808800" cy="808800"/>
            </a:xfrm>
            <a:prstGeom prst="diagStrip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965266" y="2692963"/>
              <a:ext cx="808800" cy="808800"/>
            </a:xfrm>
            <a:prstGeom prst="diagStrip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8145082" y="3308755"/>
              <a:ext cx="808800" cy="808800"/>
            </a:xfrm>
            <a:prstGeom prst="diagStrip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5400000">
              <a:off x="7047599" y="3095015"/>
              <a:ext cx="808800" cy="808800"/>
            </a:xfrm>
            <a:prstGeom prst="diagStrip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a:off x="7276649" y="3302502"/>
              <a:ext cx="808800" cy="808800"/>
            </a:xfrm>
            <a:prstGeom prst="diagStrip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flipH="1">
              <a:off x="7462448" y="3918294"/>
              <a:ext cx="808800" cy="808800"/>
            </a:xfrm>
            <a:prstGeom prst="diagStrip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flipH="1">
              <a:off x="8334533" y="3925960"/>
              <a:ext cx="808800" cy="808800"/>
            </a:xfrm>
            <a:prstGeom prst="diagStrip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grpSp>
        <p:nvGrpSpPr>
          <p:cNvPr id="242" name="Google Shape;242;p22"/>
          <p:cNvGrpSpPr/>
          <p:nvPr/>
        </p:nvGrpSpPr>
        <p:grpSpPr>
          <a:xfrm>
            <a:off x="0" y="381001"/>
            <a:ext cx="1037850" cy="1016287"/>
            <a:chOff x="0" y="381001"/>
            <a:chExt cx="1037850" cy="1016287"/>
          </a:xfrm>
        </p:grpSpPr>
        <p:sp>
          <p:nvSpPr>
            <p:cNvPr id="243" name="Google Shape;243;p22"/>
            <p:cNvSpPr/>
            <p:nvPr/>
          </p:nvSpPr>
          <p:spPr>
            <a:xfrm rot="-5400000">
              <a:off x="0" y="381001"/>
              <a:ext cx="808800" cy="808800"/>
            </a:xfrm>
            <a:prstGeom prst="diagStripe">
              <a:avLst>
                <a:gd fmla="val 50000" name="adj"/>
              </a:avLst>
            </a:prstGeom>
            <a:solidFill>
              <a:schemeClr val="accent1"/>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44" name="Google Shape;244;p22"/>
            <p:cNvSpPr/>
            <p:nvPr/>
          </p:nvSpPr>
          <p:spPr>
            <a:xfrm flipH="1">
              <a:off x="229050" y="588489"/>
              <a:ext cx="808800" cy="808800"/>
            </a:xfrm>
            <a:prstGeom prst="diagStripe">
              <a:avLst>
                <a:gd fmla="val 50000" name="adj"/>
              </a:avLst>
            </a:prstGeom>
            <a:solidFill>
              <a:schemeClr val="lt2"/>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245" name="Google Shape;245;p22"/>
          <p:cNvSpPr txBox="1"/>
          <p:nvPr>
            <p:ph type="title"/>
          </p:nvPr>
        </p:nvSpPr>
        <p:spPr>
          <a:xfrm>
            <a:off x="1297500" y="1658325"/>
            <a:ext cx="3036300" cy="1751700"/>
          </a:xfrm>
          <a:prstGeom prst="rect">
            <a:avLst/>
          </a:prstGeom>
        </p:spPr>
        <p:txBody>
          <a:bodyPr anchorCtr="0" anchor="t" bIns="64225" lIns="64225" spcFirstLastPara="1" rIns="64225" wrap="square" tIns="64225">
            <a:normAutofit/>
          </a:bodyPr>
          <a:lstStyle>
            <a:lvl1pPr lvl="0" rtl="0">
              <a:spcBef>
                <a:spcPts val="0"/>
              </a:spcBef>
              <a:spcAft>
                <a:spcPts val="0"/>
              </a:spcAft>
              <a:buSzPts val="1700"/>
              <a:buNone/>
              <a:defRPr sz="17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246" name="Google Shape;246;p22"/>
          <p:cNvSpPr txBox="1"/>
          <p:nvPr>
            <p:ph idx="1" type="subTitle"/>
          </p:nvPr>
        </p:nvSpPr>
        <p:spPr>
          <a:xfrm>
            <a:off x="1297500" y="3538000"/>
            <a:ext cx="3036300" cy="506100"/>
          </a:xfrm>
          <a:prstGeom prst="rect">
            <a:avLst/>
          </a:prstGeom>
        </p:spPr>
        <p:txBody>
          <a:bodyPr anchorCtr="0" anchor="t" bIns="64225" lIns="64225" spcFirstLastPara="1" rIns="64225" wrap="square" tIns="64225">
            <a:norm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47" name="Google Shape;247;p22"/>
          <p:cNvSpPr txBox="1"/>
          <p:nvPr>
            <p:ph idx="2" type="body"/>
          </p:nvPr>
        </p:nvSpPr>
        <p:spPr>
          <a:xfrm>
            <a:off x="4648200" y="1696600"/>
            <a:ext cx="3676800" cy="2347500"/>
          </a:xfrm>
          <a:prstGeom prst="rect">
            <a:avLst/>
          </a:prstGeom>
        </p:spPr>
        <p:txBody>
          <a:bodyPr anchorCtr="0" anchor="t" bIns="64225" lIns="64225" spcFirstLastPara="1" rIns="64225" wrap="square" tIns="64225">
            <a:normAutofit/>
          </a:bodyPr>
          <a:lstStyle>
            <a:lvl1pPr indent="-285750" lvl="0" marL="457200" rtl="0">
              <a:spcBef>
                <a:spcPts val="0"/>
              </a:spcBef>
              <a:spcAft>
                <a:spcPts val="0"/>
              </a:spcAft>
              <a:buSzPts val="900"/>
              <a:buChar char="●"/>
              <a:defRPr/>
            </a:lvl1pPr>
            <a:lvl2pPr indent="-279400" lvl="1" marL="914400" rtl="0">
              <a:spcBef>
                <a:spcPts val="0"/>
              </a:spcBef>
              <a:spcAft>
                <a:spcPts val="0"/>
              </a:spcAft>
              <a:buSzPts val="800"/>
              <a:buChar char="○"/>
              <a:defRPr/>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a:lvl4pPr>
            <a:lvl5pPr indent="-279400" lvl="4" marL="2286000" rtl="0">
              <a:spcBef>
                <a:spcPts val="0"/>
              </a:spcBef>
              <a:spcAft>
                <a:spcPts val="0"/>
              </a:spcAft>
              <a:buSzPts val="800"/>
              <a:buChar char="○"/>
              <a:defRPr/>
            </a:lvl5pPr>
            <a:lvl6pPr indent="-279400" lvl="5" marL="2743200" rtl="0">
              <a:spcBef>
                <a:spcPts val="0"/>
              </a:spcBef>
              <a:spcAft>
                <a:spcPts val="0"/>
              </a:spcAft>
              <a:buSzPts val="8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79400" lvl="8" marL="4114800" rtl="0">
              <a:spcBef>
                <a:spcPts val="0"/>
              </a:spcBef>
              <a:spcAft>
                <a:spcPts val="0"/>
              </a:spcAft>
              <a:buSzPts val="800"/>
              <a:buChar char="■"/>
              <a:defRPr/>
            </a:lvl9pPr>
          </a:lstStyle>
          <a:p/>
        </p:txBody>
      </p:sp>
      <p:sp>
        <p:nvSpPr>
          <p:cNvPr id="248" name="Google Shape;248;p22"/>
          <p:cNvSpPr txBox="1"/>
          <p:nvPr>
            <p:ph idx="12" type="sldNum"/>
          </p:nvPr>
        </p:nvSpPr>
        <p:spPr>
          <a:xfrm>
            <a:off x="8472458" y="466321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9" name="Shape 249"/>
        <p:cNvGrpSpPr/>
        <p:nvPr/>
      </p:nvGrpSpPr>
      <p:grpSpPr>
        <a:xfrm>
          <a:off x="0" y="0"/>
          <a:ext cx="0" cy="0"/>
          <a:chOff x="0" y="0"/>
          <a:chExt cx="0" cy="0"/>
        </a:xfrm>
      </p:grpSpPr>
      <p:grpSp>
        <p:nvGrpSpPr>
          <p:cNvPr id="250" name="Google Shape;250;p23"/>
          <p:cNvGrpSpPr/>
          <p:nvPr/>
        </p:nvGrpSpPr>
        <p:grpSpPr>
          <a:xfrm>
            <a:off x="52750" y="4779768"/>
            <a:ext cx="501269" cy="363621"/>
            <a:chOff x="0" y="3785672"/>
            <a:chExt cx="698925" cy="684657"/>
          </a:xfrm>
        </p:grpSpPr>
        <p:sp>
          <p:nvSpPr>
            <p:cNvPr id="251" name="Google Shape;251;p2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52" name="Google Shape;252;p2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253" name="Google Shape;253;p23"/>
          <p:cNvSpPr txBox="1"/>
          <p:nvPr>
            <p:ph idx="1" type="body"/>
          </p:nvPr>
        </p:nvSpPr>
        <p:spPr>
          <a:xfrm>
            <a:off x="554025" y="4699688"/>
            <a:ext cx="6936000" cy="523800"/>
          </a:xfrm>
          <a:prstGeom prst="rect">
            <a:avLst/>
          </a:prstGeom>
        </p:spPr>
        <p:txBody>
          <a:bodyPr anchorCtr="0" anchor="ctr" bIns="64225" lIns="64225" spcFirstLastPara="1" rIns="64225" wrap="square" tIns="64225">
            <a:normAutofit/>
          </a:bodyPr>
          <a:lstStyle>
            <a:lvl1pPr indent="-228600" lvl="0" marL="457200" rtl="0">
              <a:lnSpc>
                <a:spcPct val="100000"/>
              </a:lnSpc>
              <a:spcBef>
                <a:spcPts val="0"/>
              </a:spcBef>
              <a:spcAft>
                <a:spcPts val="0"/>
              </a:spcAft>
              <a:buSzPts val="600"/>
              <a:buNone/>
              <a:defRPr sz="600"/>
            </a:lvl1pPr>
          </a:lstStyle>
          <a:p/>
        </p:txBody>
      </p:sp>
      <p:sp>
        <p:nvSpPr>
          <p:cNvPr id="254" name="Google Shape;254;p23"/>
          <p:cNvSpPr txBox="1"/>
          <p:nvPr>
            <p:ph idx="12" type="sldNum"/>
          </p:nvPr>
        </p:nvSpPr>
        <p:spPr>
          <a:xfrm>
            <a:off x="8472458" y="466321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5" name="Shape 255"/>
        <p:cNvGrpSpPr/>
        <p:nvPr/>
      </p:nvGrpSpPr>
      <p:grpSpPr>
        <a:xfrm>
          <a:off x="0" y="0"/>
          <a:ext cx="0" cy="0"/>
          <a:chOff x="0" y="0"/>
          <a:chExt cx="0" cy="0"/>
        </a:xfrm>
      </p:grpSpPr>
      <p:grpSp>
        <p:nvGrpSpPr>
          <p:cNvPr id="256" name="Google Shape;256;p24"/>
          <p:cNvGrpSpPr/>
          <p:nvPr/>
        </p:nvGrpSpPr>
        <p:grpSpPr>
          <a:xfrm>
            <a:off x="4406400" y="0"/>
            <a:ext cx="4737600" cy="5143065"/>
            <a:chOff x="4406400" y="0"/>
            <a:chExt cx="4737600" cy="5143065"/>
          </a:xfrm>
        </p:grpSpPr>
        <p:sp>
          <p:nvSpPr>
            <p:cNvPr id="257" name="Google Shape;257;p2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58" name="Google Shape;258;p2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59" name="Google Shape;259;p2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0" name="Google Shape;260;p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1" name="Google Shape;261;p2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2" name="Google Shape;262;p2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3" name="Google Shape;263;p2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4" name="Google Shape;264;p24"/>
            <p:cNvSpPr/>
            <p:nvPr/>
          </p:nvSpPr>
          <p:spPr>
            <a:xfrm flipH="1">
              <a:off x="6908099" y="2069505"/>
              <a:ext cx="808800" cy="808800"/>
            </a:xfrm>
            <a:prstGeom prst="diagStripe">
              <a:avLst>
                <a:gd fmla="val 50000" name="adj"/>
              </a:avLst>
            </a:prstGeom>
            <a:solidFill>
              <a:schemeClr val="lt2"/>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5" name="Google Shape;265;p2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6" name="Google Shape;266;p2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7" name="Google Shape;267;p2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8" name="Google Shape;268;p2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69" name="Google Shape;269;p2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70" name="Google Shape;270;p2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71" name="Google Shape;271;p2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72" name="Google Shape;272;p2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73" name="Google Shape;273;p2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sp>
          <p:nvSpPr>
            <p:cNvPr id="274" name="Google Shape;274;p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64225" lIns="64225" spcFirstLastPara="1" rIns="64225" wrap="square" tIns="64225">
              <a:noAutofit/>
            </a:bodyPr>
            <a:lstStyle/>
            <a:p>
              <a:pPr indent="0" lvl="0" marL="0" rtl="0" algn="l">
                <a:spcBef>
                  <a:spcPts val="0"/>
                </a:spcBef>
                <a:spcAft>
                  <a:spcPts val="0"/>
                </a:spcAft>
                <a:buNone/>
              </a:pPr>
              <a:r>
                <a:t/>
              </a:r>
              <a:endParaRPr/>
            </a:p>
          </p:txBody>
        </p:sp>
      </p:grpSp>
      <p:sp>
        <p:nvSpPr>
          <p:cNvPr id="275" name="Google Shape;275;p24"/>
          <p:cNvSpPr txBox="1"/>
          <p:nvPr>
            <p:ph hasCustomPrompt="1" type="title"/>
          </p:nvPr>
        </p:nvSpPr>
        <p:spPr>
          <a:xfrm>
            <a:off x="823850" y="1284675"/>
            <a:ext cx="4776000" cy="1300800"/>
          </a:xfrm>
          <a:prstGeom prst="rect">
            <a:avLst/>
          </a:prstGeom>
        </p:spPr>
        <p:txBody>
          <a:bodyPr anchorCtr="0" anchor="t" bIns="64225" lIns="64225" spcFirstLastPara="1" rIns="64225" wrap="square" tIns="64225">
            <a:norm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a:r>
              <a:t>xx%</a:t>
            </a:r>
          </a:p>
        </p:txBody>
      </p:sp>
      <p:sp>
        <p:nvSpPr>
          <p:cNvPr id="276" name="Google Shape;276;p24"/>
          <p:cNvSpPr txBox="1"/>
          <p:nvPr>
            <p:ph idx="1" type="body"/>
          </p:nvPr>
        </p:nvSpPr>
        <p:spPr>
          <a:xfrm>
            <a:off x="823850" y="2643124"/>
            <a:ext cx="4776000" cy="1218900"/>
          </a:xfrm>
          <a:prstGeom prst="rect">
            <a:avLst/>
          </a:prstGeom>
        </p:spPr>
        <p:txBody>
          <a:bodyPr anchorCtr="0" anchor="t" bIns="64225" lIns="64225" spcFirstLastPara="1" rIns="64225" wrap="square" tIns="64225">
            <a:normAutofit/>
          </a:bodyPr>
          <a:lstStyle>
            <a:lvl1pPr indent="-285750" lvl="0" marL="457200" rtl="0">
              <a:spcBef>
                <a:spcPts val="0"/>
              </a:spcBef>
              <a:spcAft>
                <a:spcPts val="0"/>
              </a:spcAft>
              <a:buSzPts val="900"/>
              <a:buChar char="●"/>
              <a:defRPr/>
            </a:lvl1pPr>
            <a:lvl2pPr indent="-279400" lvl="1" marL="914400" rtl="0">
              <a:spcBef>
                <a:spcPts val="0"/>
              </a:spcBef>
              <a:spcAft>
                <a:spcPts val="0"/>
              </a:spcAft>
              <a:buSzPts val="800"/>
              <a:buChar char="○"/>
              <a:defRPr/>
            </a:lvl2pPr>
            <a:lvl3pPr indent="-279400" lvl="2" marL="1371600" rtl="0">
              <a:spcBef>
                <a:spcPts val="0"/>
              </a:spcBef>
              <a:spcAft>
                <a:spcPts val="0"/>
              </a:spcAft>
              <a:buSzPts val="800"/>
              <a:buChar char="■"/>
              <a:defRPr/>
            </a:lvl3pPr>
            <a:lvl4pPr indent="-279400" lvl="3" marL="1828800" rtl="0">
              <a:spcBef>
                <a:spcPts val="0"/>
              </a:spcBef>
              <a:spcAft>
                <a:spcPts val="0"/>
              </a:spcAft>
              <a:buSzPts val="800"/>
              <a:buChar char="●"/>
              <a:defRPr/>
            </a:lvl4pPr>
            <a:lvl5pPr indent="-279400" lvl="4" marL="2286000" rtl="0">
              <a:spcBef>
                <a:spcPts val="0"/>
              </a:spcBef>
              <a:spcAft>
                <a:spcPts val="0"/>
              </a:spcAft>
              <a:buSzPts val="800"/>
              <a:buChar char="○"/>
              <a:defRPr/>
            </a:lvl5pPr>
            <a:lvl6pPr indent="-279400" lvl="5" marL="2743200" rtl="0">
              <a:spcBef>
                <a:spcPts val="0"/>
              </a:spcBef>
              <a:spcAft>
                <a:spcPts val="0"/>
              </a:spcAft>
              <a:buSzPts val="800"/>
              <a:buChar char="■"/>
              <a:defRPr/>
            </a:lvl6pPr>
            <a:lvl7pPr indent="-279400" lvl="6" marL="3200400" rtl="0">
              <a:spcBef>
                <a:spcPts val="0"/>
              </a:spcBef>
              <a:spcAft>
                <a:spcPts val="0"/>
              </a:spcAft>
              <a:buSzPts val="800"/>
              <a:buChar char="●"/>
              <a:defRPr/>
            </a:lvl7pPr>
            <a:lvl8pPr indent="-279400" lvl="7" marL="3657600" rtl="0">
              <a:spcBef>
                <a:spcPts val="0"/>
              </a:spcBef>
              <a:spcAft>
                <a:spcPts val="0"/>
              </a:spcAft>
              <a:buSzPts val="800"/>
              <a:buChar char="○"/>
              <a:defRPr/>
            </a:lvl8pPr>
            <a:lvl9pPr indent="-279400" lvl="8" marL="4114800" rtl="0">
              <a:spcBef>
                <a:spcPts val="0"/>
              </a:spcBef>
              <a:spcAft>
                <a:spcPts val="0"/>
              </a:spcAft>
              <a:buSzPts val="800"/>
              <a:buChar char="■"/>
              <a:defRPr/>
            </a:lvl9pPr>
          </a:lstStyle>
          <a:p/>
        </p:txBody>
      </p:sp>
      <p:sp>
        <p:nvSpPr>
          <p:cNvPr id="277" name="Google Shape;277;p24"/>
          <p:cNvSpPr txBox="1"/>
          <p:nvPr>
            <p:ph idx="12" type="sldNum"/>
          </p:nvPr>
        </p:nvSpPr>
        <p:spPr>
          <a:xfrm>
            <a:off x="8472458" y="466321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8" name="Shape 278"/>
        <p:cNvGrpSpPr/>
        <p:nvPr/>
      </p:nvGrpSpPr>
      <p:grpSpPr>
        <a:xfrm>
          <a:off x="0" y="0"/>
          <a:ext cx="0" cy="0"/>
          <a:chOff x="0" y="0"/>
          <a:chExt cx="0" cy="0"/>
        </a:xfrm>
      </p:grpSpPr>
      <p:sp>
        <p:nvSpPr>
          <p:cNvPr id="279" name="Google Shape;279;p25"/>
          <p:cNvSpPr txBox="1"/>
          <p:nvPr>
            <p:ph idx="12" type="sldNum"/>
          </p:nvPr>
        </p:nvSpPr>
        <p:spPr>
          <a:xfrm>
            <a:off x="8472458" y="4663217"/>
            <a:ext cx="548700" cy="393600"/>
          </a:xfrm>
          <a:prstGeom prst="rect">
            <a:avLst/>
          </a:prstGeom>
        </p:spPr>
        <p:txBody>
          <a:bodyPr anchorCtr="0" anchor="ctr" bIns="64225" lIns="64225" spcFirstLastPara="1" rIns="64225" wrap="square" tIns="642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grpSp>
        <p:nvGrpSpPr>
          <p:cNvPr id="43" name="Google Shape;43;p4"/>
          <p:cNvGrpSpPr/>
          <p:nvPr/>
        </p:nvGrpSpPr>
        <p:grpSpPr>
          <a:xfrm>
            <a:off x="0" y="381001"/>
            <a:ext cx="1037850" cy="1016287"/>
            <a:chOff x="0" y="381001"/>
            <a:chExt cx="1037850" cy="1016287"/>
          </a:xfrm>
        </p:grpSpPr>
        <p:sp>
          <p:nvSpPr>
            <p:cNvPr id="44" name="Google Shape;44;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4"/>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lvl1pPr lvl="0">
              <a:spcBef>
                <a:spcPts val="0"/>
              </a:spcBef>
              <a:spcAft>
                <a:spcPts val="0"/>
              </a:spcAft>
              <a:buSzPts val="4100"/>
              <a:buNone/>
              <a:defRPr sz="41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7" name="Google Shape;47;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74650" lvl="0" marL="457200">
              <a:spcBef>
                <a:spcPts val="0"/>
              </a:spcBef>
              <a:spcAft>
                <a:spcPts val="0"/>
              </a:spcAft>
              <a:buSzPts val="2300"/>
              <a:buChar char="●"/>
              <a:defRPr sz="2300"/>
            </a:lvl1pPr>
            <a:lvl2pPr indent="-361950" lvl="1" marL="914400">
              <a:spcBef>
                <a:spcPts val="0"/>
              </a:spcBef>
              <a:spcAft>
                <a:spcPts val="0"/>
              </a:spcAft>
              <a:buSzPts val="2100"/>
              <a:buChar char="○"/>
              <a:defRPr sz="2100"/>
            </a:lvl2pPr>
            <a:lvl3pPr indent="-361950" lvl="2" marL="1371600">
              <a:spcBef>
                <a:spcPts val="0"/>
              </a:spcBef>
              <a:spcAft>
                <a:spcPts val="0"/>
              </a:spcAft>
              <a:buSzPts val="2100"/>
              <a:buChar char="■"/>
              <a:defRPr sz="2100"/>
            </a:lvl3pPr>
            <a:lvl4pPr indent="-361950" lvl="3" marL="1828800">
              <a:spcBef>
                <a:spcPts val="0"/>
              </a:spcBef>
              <a:spcAft>
                <a:spcPts val="0"/>
              </a:spcAft>
              <a:buSzPts val="2100"/>
              <a:buChar char="●"/>
              <a:defRPr sz="2100"/>
            </a:lvl4pPr>
            <a:lvl5pPr indent="-361950" lvl="4" marL="2286000">
              <a:spcBef>
                <a:spcPts val="0"/>
              </a:spcBef>
              <a:spcAft>
                <a:spcPts val="0"/>
              </a:spcAft>
              <a:buSzPts val="2100"/>
              <a:buChar char="○"/>
              <a:defRPr sz="2100"/>
            </a:lvl5pPr>
            <a:lvl6pPr indent="-361950" lvl="5" marL="2743200">
              <a:spcBef>
                <a:spcPts val="0"/>
              </a:spcBef>
              <a:spcAft>
                <a:spcPts val="0"/>
              </a:spcAft>
              <a:buSzPts val="2100"/>
              <a:buChar char="■"/>
              <a:defRPr sz="2100"/>
            </a:lvl6pPr>
            <a:lvl7pPr indent="-361950" lvl="6" marL="3200400">
              <a:spcBef>
                <a:spcPts val="0"/>
              </a:spcBef>
              <a:spcAft>
                <a:spcPts val="0"/>
              </a:spcAft>
              <a:buSzPts val="2100"/>
              <a:buChar char="●"/>
              <a:defRPr sz="2100"/>
            </a:lvl7pPr>
            <a:lvl8pPr indent="-361950" lvl="7" marL="3657600">
              <a:spcBef>
                <a:spcPts val="0"/>
              </a:spcBef>
              <a:spcAft>
                <a:spcPts val="0"/>
              </a:spcAft>
              <a:buSzPts val="2100"/>
              <a:buChar char="○"/>
              <a:defRPr sz="2100"/>
            </a:lvl8pPr>
            <a:lvl9pPr indent="-361950" lvl="8" marL="4114800">
              <a:spcBef>
                <a:spcPts val="0"/>
              </a:spcBef>
              <a:spcAft>
                <a:spcPts val="0"/>
              </a:spcAft>
              <a:buSzPts val="2100"/>
              <a:buChar char="■"/>
              <a:defRPr sz="2100"/>
            </a:lvl9pPr>
          </a:lstStyle>
          <a:p/>
        </p:txBody>
      </p:sp>
      <p:sp>
        <p:nvSpPr>
          <p:cNvPr id="48" name="Google Shape;4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grpSp>
        <p:nvGrpSpPr>
          <p:cNvPr id="50" name="Google Shape;50;p5"/>
          <p:cNvGrpSpPr/>
          <p:nvPr/>
        </p:nvGrpSpPr>
        <p:grpSpPr>
          <a:xfrm>
            <a:off x="0" y="381001"/>
            <a:ext cx="1037850" cy="1016287"/>
            <a:chOff x="0" y="381001"/>
            <a:chExt cx="1037850" cy="1016287"/>
          </a:xfrm>
        </p:grpSpPr>
        <p:sp>
          <p:nvSpPr>
            <p:cNvPr id="51" name="Google Shape;5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5"/>
          <p:cNvSpPr txBox="1"/>
          <p:nvPr>
            <p:ph type="title"/>
          </p:nvPr>
        </p:nvSpPr>
        <p:spPr>
          <a:xfrm>
            <a:off x="1160200" y="381000"/>
            <a:ext cx="7882200" cy="914100"/>
          </a:xfrm>
          <a:prstGeom prst="rect">
            <a:avLst/>
          </a:prstGeom>
        </p:spPr>
        <p:txBody>
          <a:bodyPr anchorCtr="0" anchor="t" bIns="91425" lIns="91425" spcFirstLastPara="1" rIns="91425" wrap="square" tIns="91425">
            <a:normAutofit/>
          </a:bodyPr>
          <a:lstStyle>
            <a:lvl1pPr lvl="0">
              <a:spcBef>
                <a:spcPts val="0"/>
              </a:spcBef>
              <a:spcAft>
                <a:spcPts val="0"/>
              </a:spcAft>
              <a:buSzPts val="4100"/>
              <a:buNone/>
              <a:defRPr sz="41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5"/>
          <p:cNvSpPr txBox="1"/>
          <p:nvPr/>
        </p:nvSpPr>
        <p:spPr>
          <a:xfrm>
            <a:off x="1409625" y="1455425"/>
            <a:ext cx="3739500" cy="291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Except where otherwise indicated, The contents of this slide presentation are available for use under the </a:t>
            </a:r>
            <a:r>
              <a:rPr lang="en" u="sng">
                <a:solidFill>
                  <a:srgbClr val="7890CD"/>
                </a:solidFill>
                <a:latin typeface="Lato"/>
                <a:ea typeface="Lato"/>
                <a:cs typeface="Lato"/>
                <a:sym typeface="Lato"/>
                <a:hlinkClick r:id="rId2">
                  <a:extLst>
                    <a:ext uri="{A12FA001-AC4F-418D-AE19-62706E023703}">
                      <ahyp:hlinkClr val="tx"/>
                    </a:ext>
                  </a:extLst>
                </a:hlinkClick>
              </a:rPr>
              <a:t>Creative Commons Attribution 4.0 license</a:t>
            </a: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are free to adapt and share the work, but you must give appropriate credit, provide a link to the license, and indicate if changes were made.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Sample attribution: </a:t>
            </a:r>
            <a:r>
              <a:rPr lang="en">
                <a:latin typeface="Lato"/>
                <a:ea typeface="Lato"/>
                <a:cs typeface="Lato"/>
                <a:sym typeface="Lato"/>
              </a:rPr>
              <a:t>[Title of work] by [Authoring Institution(s)]. </a:t>
            </a:r>
            <a:r>
              <a:rPr lang="en" u="sng">
                <a:solidFill>
                  <a:srgbClr val="7890CD"/>
                </a:solidFill>
                <a:latin typeface="Lato"/>
                <a:ea typeface="Lato"/>
                <a:cs typeface="Lato"/>
                <a:sym typeface="Lato"/>
                <a:hlinkClick r:id="rId3">
                  <a:extLst>
                    <a:ext uri="{A12FA001-AC4F-418D-AE19-62706E023703}">
                      <ahyp:hlinkClr val="tx"/>
                    </a:ext>
                  </a:extLst>
                </a:hlinkClick>
              </a:rPr>
              <a:t>CC-BY 4.0</a:t>
            </a:r>
            <a:endParaRPr>
              <a:latin typeface="Lato"/>
              <a:ea typeface="Lato"/>
              <a:cs typeface="Lato"/>
              <a:sym typeface="Lato"/>
            </a:endParaRPr>
          </a:p>
        </p:txBody>
      </p:sp>
      <p:pic>
        <p:nvPicPr>
          <p:cNvPr id="55" name="Google Shape;55;p5"/>
          <p:cNvPicPr preferRelativeResize="0"/>
          <p:nvPr/>
        </p:nvPicPr>
        <p:blipFill>
          <a:blip r:embed="rId4">
            <a:alphaModFix/>
          </a:blip>
          <a:stretch>
            <a:fillRect/>
          </a:stretch>
        </p:blipFill>
        <p:spPr>
          <a:xfrm>
            <a:off x="5981726" y="2173675"/>
            <a:ext cx="2275450" cy="796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177375" y="393750"/>
            <a:ext cx="7950600" cy="914100"/>
          </a:xfrm>
          <a:prstGeom prst="rect">
            <a:avLst/>
          </a:prstGeom>
        </p:spPr>
        <p:txBody>
          <a:bodyPr anchorCtr="0" anchor="t" bIns="91425" lIns="91425" spcFirstLastPara="1" rIns="91425" wrap="square" tIns="91425">
            <a:normAutofit/>
          </a:bodyPr>
          <a:lstStyle>
            <a:lvl1pPr lvl="0">
              <a:spcBef>
                <a:spcPts val="0"/>
              </a:spcBef>
              <a:spcAft>
                <a:spcPts val="0"/>
              </a:spcAft>
              <a:buSzPts val="4100"/>
              <a:buNone/>
              <a:defRPr sz="41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52750" y="4779768"/>
            <a:ext cx="501269" cy="363621"/>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900"/>
              <a:buNone/>
              <a:defRPr sz="900"/>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53" name="Shape 153"/>
        <p:cNvGrpSpPr/>
        <p:nvPr/>
      </p:nvGrpSpPr>
      <p:grpSpPr>
        <a:xfrm>
          <a:off x="0" y="0"/>
          <a:ext cx="0" cy="0"/>
          <a:chOff x="0" y="0"/>
          <a:chExt cx="0" cy="0"/>
        </a:xfrm>
      </p:grpSpPr>
      <p:sp>
        <p:nvSpPr>
          <p:cNvPr id="154" name="Google Shape;154;p14"/>
          <p:cNvSpPr txBox="1"/>
          <p:nvPr>
            <p:ph type="title"/>
          </p:nvPr>
        </p:nvSpPr>
        <p:spPr>
          <a:xfrm>
            <a:off x="311700" y="445025"/>
            <a:ext cx="8520600" cy="572700"/>
          </a:xfrm>
          <a:prstGeom prst="rect">
            <a:avLst/>
          </a:prstGeom>
          <a:noFill/>
          <a:ln>
            <a:noFill/>
          </a:ln>
        </p:spPr>
        <p:txBody>
          <a:bodyPr anchorCtr="0" anchor="t" bIns="64225" lIns="64225" spcFirstLastPara="1" rIns="64225" wrap="square" tIns="64225">
            <a:normAutofit/>
          </a:bodyPr>
          <a:lstStyle>
            <a:lvl1pPr lvl="0"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1pPr>
            <a:lvl2pPr lvl="1"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2pPr>
            <a:lvl3pPr lvl="2"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3pPr>
            <a:lvl4pPr lvl="3"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4pPr>
            <a:lvl5pPr lvl="4"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5pPr>
            <a:lvl6pPr lvl="5"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6pPr>
            <a:lvl7pPr lvl="6"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7pPr>
            <a:lvl8pPr lvl="7"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8pPr>
            <a:lvl9pPr lvl="8"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9pPr>
          </a:lstStyle>
          <a:p/>
        </p:txBody>
      </p:sp>
      <p:sp>
        <p:nvSpPr>
          <p:cNvPr id="155" name="Google Shape;155;p14"/>
          <p:cNvSpPr txBox="1"/>
          <p:nvPr>
            <p:ph idx="1" type="body"/>
          </p:nvPr>
        </p:nvSpPr>
        <p:spPr>
          <a:xfrm>
            <a:off x="311700" y="1152475"/>
            <a:ext cx="8520600" cy="3416400"/>
          </a:xfrm>
          <a:prstGeom prst="rect">
            <a:avLst/>
          </a:prstGeom>
          <a:noFill/>
          <a:ln>
            <a:noFill/>
          </a:ln>
        </p:spPr>
        <p:txBody>
          <a:bodyPr anchorCtr="0" anchor="t" bIns="64225" lIns="64225" spcFirstLastPara="1" rIns="64225" wrap="square" tIns="64225">
            <a:normAutofit/>
          </a:bodyPr>
          <a:lstStyle>
            <a:lvl1pPr indent="-285750" lvl="0" marL="457200" rtl="0">
              <a:lnSpc>
                <a:spcPct val="115000"/>
              </a:lnSpc>
              <a:spcBef>
                <a:spcPts val="0"/>
              </a:spcBef>
              <a:spcAft>
                <a:spcPts val="0"/>
              </a:spcAft>
              <a:buClr>
                <a:schemeClr val="lt1"/>
              </a:buClr>
              <a:buSzPts val="900"/>
              <a:buFont typeface="Lato"/>
              <a:buChar char="●"/>
              <a:defRPr sz="900">
                <a:solidFill>
                  <a:schemeClr val="lt1"/>
                </a:solidFill>
                <a:latin typeface="Lato"/>
                <a:ea typeface="Lato"/>
                <a:cs typeface="Lato"/>
                <a:sym typeface="Lato"/>
              </a:defRPr>
            </a:lvl1pPr>
            <a:lvl2pPr indent="-279400" lvl="1" marL="914400" rtl="0">
              <a:lnSpc>
                <a:spcPct val="115000"/>
              </a:lnSpc>
              <a:spcBef>
                <a:spcPts val="0"/>
              </a:spcBef>
              <a:spcAft>
                <a:spcPts val="0"/>
              </a:spcAft>
              <a:buClr>
                <a:schemeClr val="lt1"/>
              </a:buClr>
              <a:buSzPts val="800"/>
              <a:buFont typeface="Lato"/>
              <a:buChar char="○"/>
              <a:defRPr sz="800">
                <a:solidFill>
                  <a:schemeClr val="lt1"/>
                </a:solidFill>
                <a:latin typeface="Lato"/>
                <a:ea typeface="Lato"/>
                <a:cs typeface="Lato"/>
                <a:sym typeface="Lato"/>
              </a:defRPr>
            </a:lvl2pPr>
            <a:lvl3pPr indent="-279400" lvl="2" marL="1371600" rtl="0">
              <a:lnSpc>
                <a:spcPct val="115000"/>
              </a:lnSpc>
              <a:spcBef>
                <a:spcPts val="0"/>
              </a:spcBef>
              <a:spcAft>
                <a:spcPts val="0"/>
              </a:spcAft>
              <a:buClr>
                <a:schemeClr val="lt1"/>
              </a:buClr>
              <a:buSzPts val="800"/>
              <a:buFont typeface="Lato"/>
              <a:buChar char="■"/>
              <a:defRPr sz="800">
                <a:solidFill>
                  <a:schemeClr val="lt1"/>
                </a:solidFill>
                <a:latin typeface="Lato"/>
                <a:ea typeface="Lato"/>
                <a:cs typeface="Lato"/>
                <a:sym typeface="Lato"/>
              </a:defRPr>
            </a:lvl3pPr>
            <a:lvl4pPr indent="-279400" lvl="3" marL="1828800" rtl="0">
              <a:lnSpc>
                <a:spcPct val="115000"/>
              </a:lnSpc>
              <a:spcBef>
                <a:spcPts val="0"/>
              </a:spcBef>
              <a:spcAft>
                <a:spcPts val="0"/>
              </a:spcAft>
              <a:buClr>
                <a:schemeClr val="lt1"/>
              </a:buClr>
              <a:buSzPts val="800"/>
              <a:buFont typeface="Lato"/>
              <a:buChar char="●"/>
              <a:defRPr sz="800">
                <a:solidFill>
                  <a:schemeClr val="lt1"/>
                </a:solidFill>
                <a:latin typeface="Lato"/>
                <a:ea typeface="Lato"/>
                <a:cs typeface="Lato"/>
                <a:sym typeface="Lato"/>
              </a:defRPr>
            </a:lvl4pPr>
            <a:lvl5pPr indent="-279400" lvl="4" marL="2286000" rtl="0">
              <a:lnSpc>
                <a:spcPct val="115000"/>
              </a:lnSpc>
              <a:spcBef>
                <a:spcPts val="0"/>
              </a:spcBef>
              <a:spcAft>
                <a:spcPts val="0"/>
              </a:spcAft>
              <a:buClr>
                <a:schemeClr val="lt1"/>
              </a:buClr>
              <a:buSzPts val="800"/>
              <a:buFont typeface="Lato"/>
              <a:buChar char="○"/>
              <a:defRPr sz="800">
                <a:solidFill>
                  <a:schemeClr val="lt1"/>
                </a:solidFill>
                <a:latin typeface="Lato"/>
                <a:ea typeface="Lato"/>
                <a:cs typeface="Lato"/>
                <a:sym typeface="Lato"/>
              </a:defRPr>
            </a:lvl5pPr>
            <a:lvl6pPr indent="-279400" lvl="5" marL="2743200" rtl="0">
              <a:lnSpc>
                <a:spcPct val="115000"/>
              </a:lnSpc>
              <a:spcBef>
                <a:spcPts val="0"/>
              </a:spcBef>
              <a:spcAft>
                <a:spcPts val="0"/>
              </a:spcAft>
              <a:buClr>
                <a:schemeClr val="lt1"/>
              </a:buClr>
              <a:buSzPts val="800"/>
              <a:buFont typeface="Lato"/>
              <a:buChar char="■"/>
              <a:defRPr sz="800">
                <a:solidFill>
                  <a:schemeClr val="lt1"/>
                </a:solidFill>
                <a:latin typeface="Lato"/>
                <a:ea typeface="Lato"/>
                <a:cs typeface="Lato"/>
                <a:sym typeface="Lato"/>
              </a:defRPr>
            </a:lvl6pPr>
            <a:lvl7pPr indent="-279400" lvl="6" marL="3200400" rtl="0">
              <a:lnSpc>
                <a:spcPct val="115000"/>
              </a:lnSpc>
              <a:spcBef>
                <a:spcPts val="0"/>
              </a:spcBef>
              <a:spcAft>
                <a:spcPts val="0"/>
              </a:spcAft>
              <a:buClr>
                <a:schemeClr val="lt1"/>
              </a:buClr>
              <a:buSzPts val="800"/>
              <a:buFont typeface="Lato"/>
              <a:buChar char="●"/>
              <a:defRPr sz="800">
                <a:solidFill>
                  <a:schemeClr val="lt1"/>
                </a:solidFill>
                <a:latin typeface="Lato"/>
                <a:ea typeface="Lato"/>
                <a:cs typeface="Lato"/>
                <a:sym typeface="Lato"/>
              </a:defRPr>
            </a:lvl7pPr>
            <a:lvl8pPr indent="-279400" lvl="7" marL="3657600" rtl="0">
              <a:lnSpc>
                <a:spcPct val="115000"/>
              </a:lnSpc>
              <a:spcBef>
                <a:spcPts val="0"/>
              </a:spcBef>
              <a:spcAft>
                <a:spcPts val="0"/>
              </a:spcAft>
              <a:buClr>
                <a:schemeClr val="lt1"/>
              </a:buClr>
              <a:buSzPts val="800"/>
              <a:buFont typeface="Lato"/>
              <a:buChar char="○"/>
              <a:defRPr sz="800">
                <a:solidFill>
                  <a:schemeClr val="lt1"/>
                </a:solidFill>
                <a:latin typeface="Lato"/>
                <a:ea typeface="Lato"/>
                <a:cs typeface="Lato"/>
                <a:sym typeface="Lato"/>
              </a:defRPr>
            </a:lvl8pPr>
            <a:lvl9pPr indent="-279400" lvl="8" marL="4114800" rtl="0">
              <a:lnSpc>
                <a:spcPct val="115000"/>
              </a:lnSpc>
              <a:spcBef>
                <a:spcPts val="0"/>
              </a:spcBef>
              <a:spcAft>
                <a:spcPts val="0"/>
              </a:spcAft>
              <a:buClr>
                <a:schemeClr val="lt1"/>
              </a:buClr>
              <a:buSzPts val="800"/>
              <a:buFont typeface="Lato"/>
              <a:buChar char="■"/>
              <a:defRPr sz="800">
                <a:solidFill>
                  <a:schemeClr val="lt1"/>
                </a:solidFill>
                <a:latin typeface="Lato"/>
                <a:ea typeface="Lato"/>
                <a:cs typeface="Lato"/>
                <a:sym typeface="Lato"/>
              </a:defRPr>
            </a:lvl9pPr>
          </a:lstStyle>
          <a:p/>
        </p:txBody>
      </p:sp>
      <p:sp>
        <p:nvSpPr>
          <p:cNvPr id="156" name="Google Shape;156;p14"/>
          <p:cNvSpPr txBox="1"/>
          <p:nvPr>
            <p:ph idx="12" type="sldNum"/>
          </p:nvPr>
        </p:nvSpPr>
        <p:spPr>
          <a:xfrm>
            <a:off x="8472458" y="4663217"/>
            <a:ext cx="548700" cy="393600"/>
          </a:xfrm>
          <a:prstGeom prst="rect">
            <a:avLst/>
          </a:prstGeom>
          <a:noFill/>
          <a:ln>
            <a:noFill/>
          </a:ln>
        </p:spPr>
        <p:txBody>
          <a:bodyPr anchorCtr="0" anchor="ctr" bIns="64225" lIns="64225" spcFirstLastPara="1" rIns="64225" wrap="square" tIns="64225">
            <a:normAutofit/>
          </a:bodyPr>
          <a:lstStyle>
            <a:lvl1pPr lvl="0" rtl="0" algn="r">
              <a:buNone/>
              <a:defRPr sz="700">
                <a:solidFill>
                  <a:schemeClr val="lt1"/>
                </a:solidFill>
                <a:latin typeface="Lato"/>
                <a:ea typeface="Lato"/>
                <a:cs typeface="Lato"/>
                <a:sym typeface="Lato"/>
              </a:defRPr>
            </a:lvl1pPr>
            <a:lvl2pPr lvl="1" rtl="0" algn="r">
              <a:buNone/>
              <a:defRPr sz="700">
                <a:solidFill>
                  <a:schemeClr val="lt1"/>
                </a:solidFill>
                <a:latin typeface="Lato"/>
                <a:ea typeface="Lato"/>
                <a:cs typeface="Lato"/>
                <a:sym typeface="Lato"/>
              </a:defRPr>
            </a:lvl2pPr>
            <a:lvl3pPr lvl="2" rtl="0" algn="r">
              <a:buNone/>
              <a:defRPr sz="700">
                <a:solidFill>
                  <a:schemeClr val="lt1"/>
                </a:solidFill>
                <a:latin typeface="Lato"/>
                <a:ea typeface="Lato"/>
                <a:cs typeface="Lato"/>
                <a:sym typeface="Lato"/>
              </a:defRPr>
            </a:lvl3pPr>
            <a:lvl4pPr lvl="3" rtl="0" algn="r">
              <a:buNone/>
              <a:defRPr sz="700">
                <a:solidFill>
                  <a:schemeClr val="lt1"/>
                </a:solidFill>
                <a:latin typeface="Lato"/>
                <a:ea typeface="Lato"/>
                <a:cs typeface="Lato"/>
                <a:sym typeface="Lato"/>
              </a:defRPr>
            </a:lvl4pPr>
            <a:lvl5pPr lvl="4" rtl="0" algn="r">
              <a:buNone/>
              <a:defRPr sz="700">
                <a:solidFill>
                  <a:schemeClr val="lt1"/>
                </a:solidFill>
                <a:latin typeface="Lato"/>
                <a:ea typeface="Lato"/>
                <a:cs typeface="Lato"/>
                <a:sym typeface="Lato"/>
              </a:defRPr>
            </a:lvl5pPr>
            <a:lvl6pPr lvl="5" rtl="0" algn="r">
              <a:buNone/>
              <a:defRPr sz="700">
                <a:solidFill>
                  <a:schemeClr val="lt1"/>
                </a:solidFill>
                <a:latin typeface="Lato"/>
                <a:ea typeface="Lato"/>
                <a:cs typeface="Lato"/>
                <a:sym typeface="Lato"/>
              </a:defRPr>
            </a:lvl6pPr>
            <a:lvl7pPr lvl="6" rtl="0" algn="r">
              <a:buNone/>
              <a:defRPr sz="700">
                <a:solidFill>
                  <a:schemeClr val="lt1"/>
                </a:solidFill>
                <a:latin typeface="Lato"/>
                <a:ea typeface="Lato"/>
                <a:cs typeface="Lato"/>
                <a:sym typeface="Lato"/>
              </a:defRPr>
            </a:lvl7pPr>
            <a:lvl8pPr lvl="7" rtl="0" algn="r">
              <a:buNone/>
              <a:defRPr sz="700">
                <a:solidFill>
                  <a:schemeClr val="lt1"/>
                </a:solidFill>
                <a:latin typeface="Lato"/>
                <a:ea typeface="Lato"/>
                <a:cs typeface="Lato"/>
                <a:sym typeface="Lato"/>
              </a:defRPr>
            </a:lvl8pPr>
            <a:lvl9pPr lvl="8" rtl="0" algn="r">
              <a:buNone/>
              <a:defRPr sz="7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9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9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0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9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0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0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6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1.png"/><Relationship Id="rId4" Type="http://schemas.openxmlformats.org/officeDocument/2006/relationships/image" Target="../media/image8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08.png"/><Relationship Id="rId4" Type="http://schemas.openxmlformats.org/officeDocument/2006/relationships/image" Target="../media/image10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18.png"/><Relationship Id="rId4" Type="http://schemas.openxmlformats.org/officeDocument/2006/relationships/hyperlink" Target="https://www.encodeproject.org" TargetMode="External"/><Relationship Id="rId5" Type="http://schemas.openxmlformats.org/officeDocument/2006/relationships/hyperlink" Target="https://genome.ucsc.edu/" TargetMode="External"/><Relationship Id="rId6" Type="http://schemas.openxmlformats.org/officeDocument/2006/relationships/hyperlink" Target="https://software.broadinstitute.org/software/igv/"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20.png"/><Relationship Id="rId4" Type="http://schemas.openxmlformats.org/officeDocument/2006/relationships/hyperlink" Target="https://bioconductor.org/packages/devel/bioc/vignettes/EnrichedHeatmap/inst/doc/EnrichedHeatmap.html" TargetMode="External"/><Relationship Id="rId5" Type="http://schemas.openxmlformats.org/officeDocument/2006/relationships/image" Target="../media/image129.png"/><Relationship Id="rId6" Type="http://schemas.openxmlformats.org/officeDocument/2006/relationships/hyperlink" Target="https://deeptools.readthedocs.io/en/latest/index.html" TargetMode="External"/><Relationship Id="rId7" Type="http://schemas.openxmlformats.org/officeDocument/2006/relationships/image" Target="../media/image131.png"/><Relationship Id="rId8" Type="http://schemas.openxmlformats.org/officeDocument/2006/relationships/hyperlink" Target="https://github.com/shenlab-sinai/ngsplot"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nbis-workshop-epigenomics.readthedocs.io/en/latest/content/tutorials/quantitativeChip/cut-and-run-data.html" TargetMode="External"/><Relationship Id="rId4" Type="http://schemas.openxmlformats.org/officeDocument/2006/relationships/image" Target="../media/image125.png"/><Relationship Id="rId5" Type="http://schemas.openxmlformats.org/officeDocument/2006/relationships/image" Target="../media/image1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1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1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2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1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2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2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3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3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3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123.png"/><Relationship Id="rId6" Type="http://schemas.openxmlformats.org/officeDocument/2006/relationships/image" Target="../media/image117.png"/><Relationship Id="rId7" Type="http://schemas.openxmlformats.org/officeDocument/2006/relationships/image" Target="../media/image12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36.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32.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27.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4.xml"/><Relationship Id="rId3" Type="http://schemas.openxmlformats.org/officeDocument/2006/relationships/image" Target="../media/image133.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30.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29.png"/><Relationship Id="rId8"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48.png"/><Relationship Id="rId7"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twitter.com/UFOtekkie/status/993878541451300864?s=20&amp;t=_TaC9Y7xsKKh4-Mwfw1KSA" TargetMode="External"/><Relationship Id="rId4" Type="http://schemas.openxmlformats.org/officeDocument/2006/relationships/image" Target="../media/image53.jpg"/><Relationship Id="rId5" Type="http://schemas.openxmlformats.org/officeDocument/2006/relationships/hyperlink" Target="https://www.ncbi.nlm.nih.gov/pmc/articles/PMC499428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7.png"/><Relationship Id="rId7"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82.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7.jpg"/><Relationship Id="rId5"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73.png"/><Relationship Id="rId6"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1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73.png"/><Relationship Id="rId6"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6.png"/><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6.png"/><Relationship Id="rId4" Type="http://schemas.openxmlformats.org/officeDocument/2006/relationships/image" Target="../media/image87.png"/><Relationship Id="rId5"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6.xml"/><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5.png"/><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1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8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9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idx="1" type="subTitle"/>
          </p:nvPr>
        </p:nvSpPr>
        <p:spPr>
          <a:xfrm>
            <a:off x="503225" y="3361675"/>
            <a:ext cx="9144000" cy="80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600"/>
              <a:t>Organized</a:t>
            </a:r>
            <a:r>
              <a:rPr lang="en" sz="2600"/>
              <a:t> by: Candace Savonen</a:t>
            </a:r>
            <a:endParaRPr sz="1900"/>
          </a:p>
        </p:txBody>
      </p:sp>
      <p:sp>
        <p:nvSpPr>
          <p:cNvPr id="285" name="Google Shape;285;p26"/>
          <p:cNvSpPr txBox="1"/>
          <p:nvPr>
            <p:ph type="ctrTitle"/>
          </p:nvPr>
        </p:nvSpPr>
        <p:spPr>
          <a:xfrm>
            <a:off x="2692841" y="1413028"/>
            <a:ext cx="5863500" cy="175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Choosing Genomics Tools</a:t>
            </a:r>
            <a:endParaRPr/>
          </a:p>
        </p:txBody>
      </p:sp>
      <p:pic>
        <p:nvPicPr>
          <p:cNvPr id="286" name="Google Shape;286;p26"/>
          <p:cNvPicPr preferRelativeResize="0"/>
          <p:nvPr/>
        </p:nvPicPr>
        <p:blipFill rotWithShape="1">
          <a:blip r:embed="rId3">
            <a:alphaModFix/>
          </a:blip>
          <a:srcRect b="8943" l="8496" r="7624" t="8089"/>
          <a:stretch/>
        </p:blipFill>
        <p:spPr>
          <a:xfrm>
            <a:off x="293925" y="2764975"/>
            <a:ext cx="2002950" cy="198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5"/>
          <p:cNvSpPr txBox="1"/>
          <p:nvPr>
            <p:ph idx="4294967295" type="body"/>
          </p:nvPr>
        </p:nvSpPr>
        <p:spPr>
          <a:xfrm>
            <a:off x="554025" y="4699688"/>
            <a:ext cx="6936000" cy="5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Image by Candace Savonen using SmartDraw</a:t>
            </a:r>
            <a:endParaRPr/>
          </a:p>
        </p:txBody>
      </p:sp>
      <p:sp>
        <p:nvSpPr>
          <p:cNvPr id="379" name="Google Shape;379;p35"/>
          <p:cNvSpPr txBox="1"/>
          <p:nvPr>
            <p:ph type="title"/>
          </p:nvPr>
        </p:nvSpPr>
        <p:spPr>
          <a:xfrm>
            <a:off x="1147400" y="713350"/>
            <a:ext cx="7950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90"/>
              <a:t>A very very general sequencing file format workflow</a:t>
            </a:r>
            <a:endParaRPr sz="2290"/>
          </a:p>
        </p:txBody>
      </p:sp>
      <p:pic>
        <p:nvPicPr>
          <p:cNvPr id="380" name="Google Shape;380;p35"/>
          <p:cNvPicPr preferRelativeResize="0"/>
          <p:nvPr/>
        </p:nvPicPr>
        <p:blipFill>
          <a:blip r:embed="rId3">
            <a:alphaModFix/>
          </a:blip>
          <a:stretch>
            <a:fillRect/>
          </a:stretch>
        </p:blipFill>
        <p:spPr>
          <a:xfrm>
            <a:off x="261388" y="1488374"/>
            <a:ext cx="8621227" cy="30208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5"/>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ATAC resources</a:t>
            </a:r>
            <a:endParaRPr sz="3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26"/>
          <p:cNvSpPr txBox="1"/>
          <p:nvPr>
            <p:ph idx="4294967295" type="title"/>
          </p:nvPr>
        </p:nvSpPr>
        <p:spPr>
          <a:xfrm>
            <a:off x="349100" y="322175"/>
            <a:ext cx="8588100" cy="410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Checklist guide for ATAC-Seq</a:t>
            </a:r>
            <a:endParaRPr/>
          </a:p>
          <a:p>
            <a:pPr indent="0" lvl="0" marL="0" rtl="0" algn="l">
              <a:spcBef>
                <a:spcPts val="0"/>
              </a:spcBef>
              <a:spcAft>
                <a:spcPts val="0"/>
              </a:spcAft>
              <a:buNone/>
            </a:pPr>
            <a:r>
              <a:t/>
            </a:r>
            <a:endParaRPr sz="3000"/>
          </a:p>
          <a:p>
            <a:pPr indent="-368299" lvl="0" marL="457200" rtl="0" algn="l">
              <a:spcBef>
                <a:spcPts val="0"/>
              </a:spcBef>
              <a:spcAft>
                <a:spcPts val="0"/>
              </a:spcAft>
              <a:buSzPct val="100000"/>
              <a:buChar char="❏"/>
            </a:pPr>
            <a:r>
              <a:rPr lang="en" sz="2444"/>
              <a:t>What is the biological question/hypothesis? </a:t>
            </a:r>
            <a:endParaRPr sz="2444"/>
          </a:p>
          <a:p>
            <a:pPr indent="-368299" lvl="0" marL="457200" rtl="0" algn="l">
              <a:spcBef>
                <a:spcPts val="0"/>
              </a:spcBef>
              <a:spcAft>
                <a:spcPts val="0"/>
              </a:spcAft>
              <a:buSzPct val="100000"/>
              <a:buChar char="❏"/>
            </a:pPr>
            <a:r>
              <a:rPr lang="en" sz="2444"/>
              <a:t>What is the experimental design?</a:t>
            </a:r>
            <a:endParaRPr sz="2444"/>
          </a:p>
          <a:p>
            <a:pPr indent="-368299" lvl="1" marL="914400" rtl="0" algn="l">
              <a:spcBef>
                <a:spcPts val="0"/>
              </a:spcBef>
              <a:spcAft>
                <a:spcPts val="0"/>
              </a:spcAft>
              <a:buSzPct val="100000"/>
              <a:buChar char="❏"/>
            </a:pPr>
            <a:r>
              <a:rPr lang="en" sz="2444"/>
              <a:t>How many samples and replicates? </a:t>
            </a:r>
            <a:endParaRPr sz="2444"/>
          </a:p>
          <a:p>
            <a:pPr indent="-368299" lvl="0" marL="457200" rtl="0" algn="l">
              <a:spcBef>
                <a:spcPts val="0"/>
              </a:spcBef>
              <a:spcAft>
                <a:spcPts val="0"/>
              </a:spcAft>
              <a:buSzPct val="100000"/>
              <a:buChar char="❏"/>
            </a:pPr>
            <a:r>
              <a:rPr lang="en" sz="2444"/>
              <a:t>What are the positive and negative controls?</a:t>
            </a:r>
            <a:endParaRPr sz="2444"/>
          </a:p>
          <a:p>
            <a:pPr indent="-368299" lvl="0" marL="457200" rtl="0" algn="l">
              <a:spcBef>
                <a:spcPts val="0"/>
              </a:spcBef>
              <a:spcAft>
                <a:spcPts val="0"/>
              </a:spcAft>
              <a:buSzPct val="100000"/>
              <a:buChar char="❏"/>
            </a:pPr>
            <a:r>
              <a:rPr lang="en" sz="2444"/>
              <a:t>What processing steps have been done? </a:t>
            </a:r>
            <a:endParaRPr sz="2444"/>
          </a:p>
          <a:p>
            <a:pPr indent="-368299" lvl="0" marL="457200" rtl="0" algn="l">
              <a:spcBef>
                <a:spcPts val="0"/>
              </a:spcBef>
              <a:spcAft>
                <a:spcPts val="0"/>
              </a:spcAft>
              <a:buSzPct val="100000"/>
              <a:buChar char="❏"/>
            </a:pPr>
            <a:r>
              <a:rPr lang="en" sz="2444"/>
              <a:t>What quality control checks have been done? </a:t>
            </a:r>
            <a:endParaRPr sz="2444"/>
          </a:p>
          <a:p>
            <a:pPr indent="0" lvl="0" marL="45720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1131" name="Google Shape;1131;p126"/>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http://hutchdatascience.org/Choosing_Genomics_Tools/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27"/>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1137" name="Google Shape;1137;p127"/>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60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Understand the basics of </a:t>
            </a:r>
            <a:r>
              <a:rPr b="1" lang="en">
                <a:solidFill>
                  <a:srgbClr val="333333"/>
                </a:solidFill>
                <a:highlight>
                  <a:srgbClr val="FFFFFF"/>
                </a:highlight>
                <a:latin typeface="Montserrat"/>
                <a:ea typeface="Montserrat"/>
                <a:cs typeface="Montserrat"/>
                <a:sym typeface="Montserrat"/>
              </a:rPr>
              <a:t>single cell </a:t>
            </a:r>
            <a:r>
              <a:rPr b="1" lang="en">
                <a:solidFill>
                  <a:srgbClr val="333333"/>
                </a:solidFill>
                <a:highlight>
                  <a:srgbClr val="FFFFFF"/>
                </a:highlight>
                <a:latin typeface="Montserrat"/>
                <a:ea typeface="Montserrat"/>
                <a:cs typeface="Montserrat"/>
                <a:sym typeface="Montserrat"/>
              </a:rPr>
              <a:t>ATAC-Seq</a:t>
            </a:r>
            <a:r>
              <a:rPr lang="en">
                <a:solidFill>
                  <a:srgbClr val="333333"/>
                </a:solidFill>
                <a:highlight>
                  <a:srgbClr val="FFFFFF"/>
                </a:highlight>
                <a:latin typeface="Montserrat"/>
                <a:ea typeface="Montserrat"/>
                <a:cs typeface="Montserrat"/>
                <a:sym typeface="Montserrat"/>
              </a:rPr>
              <a:t> data collection and processing workflow</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 Identify the next steps for your particular </a:t>
            </a:r>
            <a:r>
              <a:rPr b="1" lang="en">
                <a:solidFill>
                  <a:srgbClr val="333333"/>
                </a:solidFill>
                <a:highlight>
                  <a:schemeClr val="dk1"/>
                </a:highlight>
                <a:latin typeface="Montserrat"/>
                <a:ea typeface="Montserrat"/>
                <a:cs typeface="Montserrat"/>
                <a:sym typeface="Montserrat"/>
              </a:rPr>
              <a:t>single cell </a:t>
            </a:r>
            <a:r>
              <a:rPr b="1" lang="en">
                <a:solidFill>
                  <a:srgbClr val="333333"/>
                </a:solidFill>
                <a:highlight>
                  <a:schemeClr val="dk1"/>
                </a:highlight>
                <a:latin typeface="Montserrat"/>
                <a:ea typeface="Montserrat"/>
                <a:cs typeface="Montserrat"/>
                <a:sym typeface="Montserrat"/>
              </a:rPr>
              <a:t>ATAC-Seq</a:t>
            </a:r>
            <a:r>
              <a:rPr b="1" lang="en">
                <a:solidFill>
                  <a:srgbClr val="333333"/>
                </a:solidFill>
                <a:highlight>
                  <a:srgbClr val="FFFFFF"/>
                </a:highlight>
                <a:latin typeface="Montserrat"/>
                <a:ea typeface="Montserrat"/>
                <a:cs typeface="Montserrat"/>
                <a:sym typeface="Montserrat"/>
              </a:rPr>
              <a:t> </a:t>
            </a:r>
            <a:r>
              <a:rPr lang="en">
                <a:solidFill>
                  <a:srgbClr val="333333"/>
                </a:solidFill>
                <a:highlight>
                  <a:srgbClr val="FFFFFF"/>
                </a:highlight>
                <a:latin typeface="Montserrat"/>
                <a:ea typeface="Montserrat"/>
                <a:cs typeface="Montserrat"/>
                <a:sym typeface="Montserrat"/>
              </a:rPr>
              <a:t>data.</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Formulate questions to ask about your </a:t>
            </a:r>
            <a:r>
              <a:rPr b="1" lang="en">
                <a:solidFill>
                  <a:srgbClr val="333333"/>
                </a:solidFill>
                <a:highlight>
                  <a:schemeClr val="dk1"/>
                </a:highlight>
                <a:latin typeface="Montserrat"/>
                <a:ea typeface="Montserrat"/>
                <a:cs typeface="Montserrat"/>
                <a:sym typeface="Montserrat"/>
              </a:rPr>
              <a:t>single cell </a:t>
            </a:r>
            <a:r>
              <a:rPr b="1" lang="en">
                <a:solidFill>
                  <a:srgbClr val="333333"/>
                </a:solidFill>
                <a:highlight>
                  <a:schemeClr val="dk1"/>
                </a:highlight>
                <a:latin typeface="Montserrat"/>
                <a:ea typeface="Montserrat"/>
                <a:cs typeface="Montserrat"/>
                <a:sym typeface="Montserrat"/>
              </a:rPr>
              <a:t>ATAC-Seq</a:t>
            </a:r>
            <a:r>
              <a:rPr lang="en">
                <a:solidFill>
                  <a:srgbClr val="333333"/>
                </a:solidFill>
                <a:highlight>
                  <a:srgbClr val="FFFFFF"/>
                </a:highlight>
                <a:latin typeface="Montserrat"/>
                <a:ea typeface="Montserrat"/>
                <a:cs typeface="Montserrat"/>
                <a:sym typeface="Montserrat"/>
              </a:rPr>
              <a:t> data</a:t>
            </a:r>
            <a:endParaRPr>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28"/>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3400"/>
              <a:t>Overview of scATAC-seq data analysis pipeline</a:t>
            </a:r>
            <a:endParaRPr sz="3400"/>
          </a:p>
          <a:p>
            <a:pPr indent="0" lvl="0" marL="0" rtl="0" algn="l">
              <a:spcBef>
                <a:spcPts val="0"/>
              </a:spcBef>
              <a:spcAft>
                <a:spcPts val="0"/>
              </a:spcAft>
              <a:buNone/>
            </a:pPr>
            <a:r>
              <a:t/>
            </a:r>
            <a:endParaRPr sz="3400"/>
          </a:p>
        </p:txBody>
      </p:sp>
      <p:pic>
        <p:nvPicPr>
          <p:cNvPr id="1143" name="Google Shape;1143;p128"/>
          <p:cNvPicPr preferRelativeResize="0"/>
          <p:nvPr/>
        </p:nvPicPr>
        <p:blipFill>
          <a:blip r:embed="rId3">
            <a:alphaModFix/>
          </a:blip>
          <a:stretch>
            <a:fillRect/>
          </a:stretch>
        </p:blipFill>
        <p:spPr>
          <a:xfrm>
            <a:off x="1152250" y="1655250"/>
            <a:ext cx="6817024" cy="3674799"/>
          </a:xfrm>
          <a:prstGeom prst="rect">
            <a:avLst/>
          </a:prstGeom>
          <a:noFill/>
          <a:ln>
            <a:noFill/>
          </a:ln>
        </p:spPr>
      </p:pic>
      <p:sp>
        <p:nvSpPr>
          <p:cNvPr id="1144" name="Google Shape;1144;p128"/>
          <p:cNvSpPr txBox="1"/>
          <p:nvPr/>
        </p:nvSpPr>
        <p:spPr>
          <a:xfrm>
            <a:off x="0" y="4205400"/>
            <a:ext cx="39141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1400"/>
              </a:spcAft>
              <a:buNone/>
            </a:pPr>
            <a:r>
              <a:rPr lang="en" sz="1100">
                <a:solidFill>
                  <a:schemeClr val="lt1"/>
                </a:solidFill>
                <a:latin typeface="Roboto"/>
                <a:ea typeface="Roboto"/>
                <a:cs typeface="Roboto"/>
                <a:sym typeface="Roboto"/>
              </a:rPr>
              <a:t>note for 10X users: Cellranger performs peak calling before cell calling, but peak calling should be performed on fragment files using a dedicated peak caller like MACS2 for more accurate peak calling.</a:t>
            </a:r>
            <a:endParaRPr sz="1100">
              <a:solidFill>
                <a:schemeClr val="lt1"/>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pic>
        <p:nvPicPr>
          <p:cNvPr id="1149" name="Google Shape;1149;p129"/>
          <p:cNvPicPr preferRelativeResize="0"/>
          <p:nvPr/>
        </p:nvPicPr>
        <p:blipFill>
          <a:blip r:embed="rId3">
            <a:alphaModFix/>
          </a:blip>
          <a:stretch>
            <a:fillRect/>
          </a:stretch>
        </p:blipFill>
        <p:spPr>
          <a:xfrm>
            <a:off x="1034796" y="1479050"/>
            <a:ext cx="7345807" cy="5143500"/>
          </a:xfrm>
          <a:prstGeom prst="rect">
            <a:avLst/>
          </a:prstGeom>
          <a:noFill/>
          <a:ln>
            <a:noFill/>
          </a:ln>
        </p:spPr>
      </p:pic>
      <p:sp>
        <p:nvSpPr>
          <p:cNvPr id="1150" name="Google Shape;1150;p129"/>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scATAC-seq read structure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pic>
        <p:nvPicPr>
          <p:cNvPr id="1155" name="Google Shape;1155;p130"/>
          <p:cNvPicPr preferRelativeResize="0"/>
          <p:nvPr/>
        </p:nvPicPr>
        <p:blipFill>
          <a:blip r:embed="rId3">
            <a:alphaModFix/>
          </a:blip>
          <a:stretch>
            <a:fillRect/>
          </a:stretch>
        </p:blipFill>
        <p:spPr>
          <a:xfrm>
            <a:off x="925213" y="436550"/>
            <a:ext cx="7293573" cy="5106926"/>
          </a:xfrm>
          <a:prstGeom prst="rect">
            <a:avLst/>
          </a:prstGeom>
          <a:noFill/>
          <a:ln>
            <a:noFill/>
          </a:ln>
        </p:spPr>
      </p:pic>
      <p:sp>
        <p:nvSpPr>
          <p:cNvPr id="1156" name="Google Shape;1156;p130"/>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Doublets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31"/>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Peak calling</a:t>
            </a:r>
            <a:endParaRPr/>
          </a:p>
        </p:txBody>
      </p:sp>
      <p:sp>
        <p:nvSpPr>
          <p:cNvPr id="1162" name="Google Shape;1162;p1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Link to slide in ATAC section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32"/>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Clustering</a:t>
            </a:r>
            <a:endParaRPr/>
          </a:p>
        </p:txBody>
      </p:sp>
      <p:sp>
        <p:nvSpPr>
          <p:cNvPr id="1168" name="Google Shape;1168;p1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9" name="Google Shape;1169;p132"/>
          <p:cNvPicPr preferRelativeResize="0"/>
          <p:nvPr/>
        </p:nvPicPr>
        <p:blipFill>
          <a:blip r:embed="rId3">
            <a:alphaModFix/>
          </a:blip>
          <a:stretch>
            <a:fillRect/>
          </a:stretch>
        </p:blipFill>
        <p:spPr>
          <a:xfrm>
            <a:off x="1144046" y="222425"/>
            <a:ext cx="7345807"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33"/>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75" name="Google Shape;1175;p1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6" name="Google Shape;1176;p133"/>
          <p:cNvPicPr preferRelativeResize="0"/>
          <p:nvPr/>
        </p:nvPicPr>
        <p:blipFill>
          <a:blip r:embed="rId3">
            <a:alphaModFix/>
          </a:blip>
          <a:stretch>
            <a:fillRect/>
          </a:stretch>
        </p:blipFill>
        <p:spPr>
          <a:xfrm>
            <a:off x="1025696" y="292675"/>
            <a:ext cx="7345807"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34"/>
          <p:cNvSpPr txBox="1"/>
          <p:nvPr>
            <p:ph idx="4294967295" type="title"/>
          </p:nvPr>
        </p:nvSpPr>
        <p:spPr>
          <a:xfrm>
            <a:off x="349100" y="322175"/>
            <a:ext cx="8588100" cy="410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Checklist guide for single cell ATAC-Seq</a:t>
            </a:r>
            <a:endParaRPr/>
          </a:p>
          <a:p>
            <a:pPr indent="0" lvl="0" marL="0" rtl="0" algn="l">
              <a:spcBef>
                <a:spcPts val="0"/>
              </a:spcBef>
              <a:spcAft>
                <a:spcPts val="0"/>
              </a:spcAft>
              <a:buNone/>
            </a:pPr>
            <a:r>
              <a:t/>
            </a:r>
            <a:endParaRPr sz="3000"/>
          </a:p>
          <a:p>
            <a:pPr indent="-368299" lvl="0" marL="457200" rtl="0" algn="l">
              <a:spcBef>
                <a:spcPts val="0"/>
              </a:spcBef>
              <a:spcAft>
                <a:spcPts val="0"/>
              </a:spcAft>
              <a:buSzPct val="100000"/>
              <a:buChar char="❏"/>
            </a:pPr>
            <a:r>
              <a:rPr lang="en" sz="2444"/>
              <a:t>What is the biological question/hypothesis? </a:t>
            </a:r>
            <a:endParaRPr sz="2444"/>
          </a:p>
          <a:p>
            <a:pPr indent="-368299" lvl="0" marL="457200" rtl="0" algn="l">
              <a:spcBef>
                <a:spcPts val="0"/>
              </a:spcBef>
              <a:spcAft>
                <a:spcPts val="0"/>
              </a:spcAft>
              <a:buSzPct val="100000"/>
              <a:buChar char="❏"/>
            </a:pPr>
            <a:r>
              <a:rPr lang="en" sz="2444"/>
              <a:t>What is the experimental design?</a:t>
            </a:r>
            <a:endParaRPr sz="2444"/>
          </a:p>
          <a:p>
            <a:pPr indent="-368299" lvl="1" marL="914400" rtl="0" algn="l">
              <a:spcBef>
                <a:spcPts val="0"/>
              </a:spcBef>
              <a:spcAft>
                <a:spcPts val="0"/>
              </a:spcAft>
              <a:buSzPct val="100000"/>
              <a:buChar char="❏"/>
            </a:pPr>
            <a:r>
              <a:rPr lang="en" sz="2444"/>
              <a:t>How many samples and replicates? </a:t>
            </a:r>
            <a:endParaRPr sz="2444"/>
          </a:p>
          <a:p>
            <a:pPr indent="-368299" lvl="0" marL="457200" rtl="0" algn="l">
              <a:spcBef>
                <a:spcPts val="0"/>
              </a:spcBef>
              <a:spcAft>
                <a:spcPts val="0"/>
              </a:spcAft>
              <a:buSzPct val="100000"/>
              <a:buChar char="❏"/>
            </a:pPr>
            <a:r>
              <a:rPr lang="en" sz="2444"/>
              <a:t>What are the positive and negative controls?</a:t>
            </a:r>
            <a:endParaRPr sz="2444"/>
          </a:p>
          <a:p>
            <a:pPr indent="-368299" lvl="0" marL="457200" rtl="0" algn="l">
              <a:spcBef>
                <a:spcPts val="0"/>
              </a:spcBef>
              <a:spcAft>
                <a:spcPts val="0"/>
              </a:spcAft>
              <a:buSzPct val="100000"/>
              <a:buChar char="❏"/>
            </a:pPr>
            <a:r>
              <a:rPr lang="en" sz="2444"/>
              <a:t>What processing steps have been done? </a:t>
            </a:r>
            <a:endParaRPr sz="2444"/>
          </a:p>
          <a:p>
            <a:pPr indent="-368299" lvl="0" marL="457200" rtl="0" algn="l">
              <a:spcBef>
                <a:spcPts val="0"/>
              </a:spcBef>
              <a:spcAft>
                <a:spcPts val="0"/>
              </a:spcAft>
              <a:buSzPct val="100000"/>
              <a:buChar char="❏"/>
            </a:pPr>
            <a:r>
              <a:rPr lang="en" sz="2444"/>
              <a:t>What quality control checks have been done? </a:t>
            </a:r>
            <a:endParaRPr sz="2444"/>
          </a:p>
          <a:p>
            <a:pPr indent="0" lvl="0" marL="45720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1182" name="Google Shape;1182;p134"/>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http://hutchdatascience.org/Choosing_Genomics_Tools/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6"/>
          <p:cNvSpPr txBox="1"/>
          <p:nvPr>
            <p:ph idx="4294967295" type="body"/>
          </p:nvPr>
        </p:nvSpPr>
        <p:spPr>
          <a:xfrm>
            <a:off x="554025" y="4699688"/>
            <a:ext cx="6936000" cy="5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Image by Candace Savonen using SmartDraw</a:t>
            </a:r>
            <a:endParaRPr/>
          </a:p>
        </p:txBody>
      </p:sp>
      <p:sp>
        <p:nvSpPr>
          <p:cNvPr id="386" name="Google Shape;386;p36"/>
          <p:cNvSpPr txBox="1"/>
          <p:nvPr>
            <p:ph type="title"/>
          </p:nvPr>
        </p:nvSpPr>
        <p:spPr>
          <a:xfrm>
            <a:off x="1147400" y="713350"/>
            <a:ext cx="7950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90"/>
              <a:t>A very very general microarray file format workflow</a:t>
            </a:r>
            <a:endParaRPr sz="2290"/>
          </a:p>
        </p:txBody>
      </p:sp>
      <p:pic>
        <p:nvPicPr>
          <p:cNvPr id="387" name="Google Shape;387;p36"/>
          <p:cNvPicPr preferRelativeResize="0"/>
          <p:nvPr/>
        </p:nvPicPr>
        <p:blipFill>
          <a:blip r:embed="rId3">
            <a:alphaModFix/>
          </a:blip>
          <a:stretch>
            <a:fillRect/>
          </a:stretch>
        </p:blipFill>
        <p:spPr>
          <a:xfrm>
            <a:off x="401638" y="1522100"/>
            <a:ext cx="8340723" cy="301122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35"/>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1188" name="Google Shape;1188;p135"/>
          <p:cNvSpPr txBox="1"/>
          <p:nvPr>
            <p:ph idx="1" type="body"/>
          </p:nvPr>
        </p:nvSpPr>
        <p:spPr>
          <a:xfrm>
            <a:off x="473400" y="14807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60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Understand the basics of </a:t>
            </a:r>
            <a:r>
              <a:rPr b="1" lang="en">
                <a:solidFill>
                  <a:srgbClr val="333333"/>
                </a:solidFill>
                <a:highlight>
                  <a:srgbClr val="FFFFFF"/>
                </a:highlight>
                <a:latin typeface="Montserrat"/>
                <a:ea typeface="Montserrat"/>
                <a:cs typeface="Montserrat"/>
                <a:sym typeface="Montserrat"/>
              </a:rPr>
              <a:t>ChIP-Seq</a:t>
            </a:r>
            <a:r>
              <a:rPr lang="en">
                <a:solidFill>
                  <a:srgbClr val="333333"/>
                </a:solidFill>
                <a:highlight>
                  <a:srgbClr val="FFFFFF"/>
                </a:highlight>
                <a:latin typeface="Montserrat"/>
                <a:ea typeface="Montserrat"/>
                <a:cs typeface="Montserrat"/>
                <a:sym typeface="Montserrat"/>
              </a:rPr>
              <a:t> data collection and processing workflow</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 Identify the next steps for your particular </a:t>
            </a:r>
            <a:r>
              <a:rPr b="1" lang="en">
                <a:solidFill>
                  <a:srgbClr val="333333"/>
                </a:solidFill>
                <a:highlight>
                  <a:schemeClr val="dk1"/>
                </a:highlight>
                <a:latin typeface="Montserrat"/>
                <a:ea typeface="Montserrat"/>
                <a:cs typeface="Montserrat"/>
                <a:sym typeface="Montserrat"/>
              </a:rPr>
              <a:t>ChIP-Seq</a:t>
            </a:r>
            <a:r>
              <a:rPr b="1" lang="en">
                <a:solidFill>
                  <a:srgbClr val="333333"/>
                </a:solidFill>
                <a:highlight>
                  <a:srgbClr val="FFFFFF"/>
                </a:highlight>
                <a:latin typeface="Montserrat"/>
                <a:ea typeface="Montserrat"/>
                <a:cs typeface="Montserrat"/>
                <a:sym typeface="Montserrat"/>
              </a:rPr>
              <a:t> </a:t>
            </a:r>
            <a:r>
              <a:rPr lang="en">
                <a:solidFill>
                  <a:srgbClr val="333333"/>
                </a:solidFill>
                <a:highlight>
                  <a:srgbClr val="FFFFFF"/>
                </a:highlight>
                <a:latin typeface="Montserrat"/>
                <a:ea typeface="Montserrat"/>
                <a:cs typeface="Montserrat"/>
                <a:sym typeface="Montserrat"/>
              </a:rPr>
              <a:t>data.</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Formulate questions to ask about your </a:t>
            </a:r>
            <a:r>
              <a:rPr b="1" lang="en">
                <a:solidFill>
                  <a:srgbClr val="333333"/>
                </a:solidFill>
                <a:highlight>
                  <a:schemeClr val="dk1"/>
                </a:highlight>
                <a:latin typeface="Montserrat"/>
                <a:ea typeface="Montserrat"/>
                <a:cs typeface="Montserrat"/>
                <a:sym typeface="Montserrat"/>
              </a:rPr>
              <a:t>ChIP-Seq</a:t>
            </a:r>
            <a:r>
              <a:rPr lang="en">
                <a:solidFill>
                  <a:srgbClr val="333333"/>
                </a:solidFill>
                <a:highlight>
                  <a:srgbClr val="FFFFFF"/>
                </a:highlight>
                <a:latin typeface="Montserrat"/>
                <a:ea typeface="Montserrat"/>
                <a:cs typeface="Montserrat"/>
                <a:sym typeface="Montserrat"/>
              </a:rPr>
              <a:t> data</a:t>
            </a:r>
            <a:endParaRPr>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36"/>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ChIP-seq</a:t>
            </a:r>
            <a:r>
              <a:rPr lang="en"/>
              <a:t> Overview: </a:t>
            </a:r>
            <a:endParaRPr/>
          </a:p>
        </p:txBody>
      </p:sp>
      <p:sp>
        <p:nvSpPr>
          <p:cNvPr id="1194" name="Google Shape;1194;p136"/>
          <p:cNvSpPr txBox="1"/>
          <p:nvPr>
            <p:ph idx="1" type="body"/>
          </p:nvPr>
        </p:nvSpPr>
        <p:spPr>
          <a:xfrm>
            <a:off x="2794800" y="1522050"/>
            <a:ext cx="6010800" cy="2911200"/>
          </a:xfrm>
          <a:prstGeom prst="rect">
            <a:avLst/>
          </a:prstGeom>
        </p:spPr>
        <p:txBody>
          <a:bodyPr anchorCtr="0" anchor="t" bIns="91425" lIns="91425" spcFirstLastPara="1" rIns="91425" wrap="square" tIns="91425">
            <a:normAutofit fontScale="92500" lnSpcReduction="20000"/>
          </a:bodyPr>
          <a:lstStyle/>
          <a:p>
            <a:pPr indent="-363696" lvl="0" marL="457200" rtl="0" algn="l">
              <a:spcBef>
                <a:spcPts val="0"/>
              </a:spcBef>
              <a:spcAft>
                <a:spcPts val="0"/>
              </a:spcAft>
              <a:buSzPct val="100000"/>
              <a:buChar char="●"/>
            </a:pPr>
            <a:r>
              <a:rPr lang="en"/>
              <a:t>An </a:t>
            </a:r>
            <a:r>
              <a:rPr lang="en"/>
              <a:t>approach</a:t>
            </a:r>
            <a:r>
              <a:rPr lang="en"/>
              <a:t> for</a:t>
            </a:r>
            <a:r>
              <a:rPr lang="en"/>
              <a:t> determining protein-DNA interactions via </a:t>
            </a:r>
            <a:r>
              <a:rPr lang="en"/>
              <a:t>immunoprecipitation</a:t>
            </a:r>
            <a:r>
              <a:rPr lang="en"/>
              <a:t> of a target chromatin epitope</a:t>
            </a:r>
            <a:endParaRPr/>
          </a:p>
          <a:p>
            <a:pPr indent="0" lvl="0" marL="457200" rtl="0" algn="l">
              <a:spcBef>
                <a:spcPts val="1200"/>
              </a:spcBef>
              <a:spcAft>
                <a:spcPts val="0"/>
              </a:spcAft>
              <a:buNone/>
            </a:pPr>
            <a:r>
              <a:t/>
            </a:r>
            <a:endParaRPr/>
          </a:p>
          <a:p>
            <a:pPr indent="-363696" lvl="0" marL="457200" rtl="0" algn="l">
              <a:spcBef>
                <a:spcPts val="1200"/>
              </a:spcBef>
              <a:spcAft>
                <a:spcPts val="0"/>
              </a:spcAft>
              <a:buSzPct val="100000"/>
              <a:buChar char="●"/>
            </a:pPr>
            <a:r>
              <a:rPr lang="en"/>
              <a:t>Used to identify the epigenetic patterns </a:t>
            </a:r>
            <a:r>
              <a:rPr lang="en"/>
              <a:t>associated</a:t>
            </a:r>
            <a:r>
              <a:rPr lang="en"/>
              <a:t> with development and disease</a:t>
            </a:r>
            <a:endParaRPr/>
          </a:p>
          <a:p>
            <a:pPr indent="0" lvl="0" marL="0" rtl="0" algn="l">
              <a:spcBef>
                <a:spcPts val="1200"/>
              </a:spcBef>
              <a:spcAft>
                <a:spcPts val="1200"/>
              </a:spcAft>
              <a:buNone/>
            </a:pPr>
            <a:r>
              <a:t/>
            </a:r>
            <a:endParaRPr/>
          </a:p>
        </p:txBody>
      </p:sp>
      <p:pic>
        <p:nvPicPr>
          <p:cNvPr id="1195" name="Google Shape;1195;p136"/>
          <p:cNvPicPr preferRelativeResize="0"/>
          <p:nvPr/>
        </p:nvPicPr>
        <p:blipFill rotWithShape="1">
          <a:blip r:embed="rId3">
            <a:alphaModFix/>
          </a:blip>
          <a:srcRect b="38325" l="31783" r="26805" t="25225"/>
          <a:stretch/>
        </p:blipFill>
        <p:spPr>
          <a:xfrm rot="-548882">
            <a:off x="-26229" y="2964773"/>
            <a:ext cx="3149081" cy="1940749"/>
          </a:xfrm>
          <a:prstGeom prst="rect">
            <a:avLst/>
          </a:prstGeom>
          <a:noFill/>
          <a:ln>
            <a:noFill/>
          </a:ln>
        </p:spPr>
      </p:pic>
      <p:sp>
        <p:nvSpPr>
          <p:cNvPr id="1196" name="Google Shape;1196;p136"/>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37"/>
          <p:cNvSpPr txBox="1"/>
          <p:nvPr>
            <p:ph type="title"/>
          </p:nvPr>
        </p:nvSpPr>
        <p:spPr>
          <a:xfrm>
            <a:off x="1040850" y="568700"/>
            <a:ext cx="8036700" cy="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90"/>
              <a:t>What do DNA to protein interactions represent?</a:t>
            </a:r>
            <a:endParaRPr sz="2490"/>
          </a:p>
        </p:txBody>
      </p:sp>
      <p:sp>
        <p:nvSpPr>
          <p:cNvPr id="1202" name="Google Shape;1202;p137"/>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pic>
        <p:nvPicPr>
          <p:cNvPr id="1203" name="Google Shape;1203;p137"/>
          <p:cNvPicPr preferRelativeResize="0"/>
          <p:nvPr/>
        </p:nvPicPr>
        <p:blipFill>
          <a:blip r:embed="rId3">
            <a:alphaModFix/>
          </a:blip>
          <a:stretch>
            <a:fillRect/>
          </a:stretch>
        </p:blipFill>
        <p:spPr>
          <a:xfrm>
            <a:off x="521550" y="212650"/>
            <a:ext cx="8334751" cy="58359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138"/>
          <p:cNvPicPr preferRelativeResize="0"/>
          <p:nvPr/>
        </p:nvPicPr>
        <p:blipFill rotWithShape="1">
          <a:blip r:embed="rId3">
            <a:alphaModFix/>
          </a:blip>
          <a:srcRect b="20992" l="8676" r="13369" t="0"/>
          <a:stretch/>
        </p:blipFill>
        <p:spPr>
          <a:xfrm>
            <a:off x="5120925" y="1371800"/>
            <a:ext cx="3949102" cy="2802473"/>
          </a:xfrm>
          <a:prstGeom prst="rect">
            <a:avLst/>
          </a:prstGeom>
          <a:noFill/>
          <a:ln>
            <a:noFill/>
          </a:ln>
        </p:spPr>
      </p:pic>
      <p:sp>
        <p:nvSpPr>
          <p:cNvPr id="1209" name="Google Shape;1209;p138"/>
          <p:cNvSpPr txBox="1"/>
          <p:nvPr>
            <p:ph type="title"/>
          </p:nvPr>
        </p:nvSpPr>
        <p:spPr>
          <a:xfrm>
            <a:off x="1233025" y="381000"/>
            <a:ext cx="79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90"/>
              <a:t>Advantages and Disadvantages of ChIP-seq:</a:t>
            </a:r>
            <a:endParaRPr sz="2990"/>
          </a:p>
        </p:txBody>
      </p:sp>
      <p:sp>
        <p:nvSpPr>
          <p:cNvPr id="1210" name="Google Shape;1210;p138"/>
          <p:cNvSpPr txBox="1"/>
          <p:nvPr>
            <p:ph idx="1" type="body"/>
          </p:nvPr>
        </p:nvSpPr>
        <p:spPr>
          <a:xfrm>
            <a:off x="0" y="1454150"/>
            <a:ext cx="6408900" cy="3415200"/>
          </a:xfrm>
          <a:prstGeom prst="rect">
            <a:avLst/>
          </a:prstGeom>
        </p:spPr>
        <p:txBody>
          <a:bodyPr anchorCtr="0" anchor="t" bIns="91425" lIns="91425" spcFirstLastPara="1" rIns="91425" wrap="square" tIns="91425">
            <a:normAutofit/>
          </a:bodyPr>
          <a:lstStyle/>
          <a:p>
            <a:pPr indent="-361950" lvl="0" marL="457200" rtl="0" algn="l">
              <a:lnSpc>
                <a:spcPct val="95000"/>
              </a:lnSpc>
              <a:spcBef>
                <a:spcPts val="0"/>
              </a:spcBef>
              <a:spcAft>
                <a:spcPts val="0"/>
              </a:spcAft>
              <a:buSzPts val="2100"/>
              <a:buChar char="●"/>
            </a:pPr>
            <a:r>
              <a:rPr lang="en" sz="2100"/>
              <a:t>ChIP-seq</a:t>
            </a:r>
            <a:r>
              <a:rPr lang="en" sz="2100"/>
              <a:t> Advantages: </a:t>
            </a:r>
            <a:endParaRPr sz="2100"/>
          </a:p>
          <a:p>
            <a:pPr indent="-349250" lvl="1" marL="914400" rtl="0" algn="l">
              <a:lnSpc>
                <a:spcPct val="95000"/>
              </a:lnSpc>
              <a:spcBef>
                <a:spcPts val="0"/>
              </a:spcBef>
              <a:spcAft>
                <a:spcPts val="0"/>
              </a:spcAft>
              <a:buSzPts val="1900"/>
              <a:buChar char="○"/>
            </a:pPr>
            <a:r>
              <a:rPr lang="en" sz="1900"/>
              <a:t>Gold standard for mapping </a:t>
            </a:r>
            <a:r>
              <a:rPr lang="en" sz="1900"/>
              <a:t>protein-DNA interactions genome-wide </a:t>
            </a:r>
            <a:endParaRPr sz="1900"/>
          </a:p>
          <a:p>
            <a:pPr indent="-349250" lvl="1" marL="914400" rtl="0" algn="l">
              <a:lnSpc>
                <a:spcPct val="95000"/>
              </a:lnSpc>
              <a:spcBef>
                <a:spcPts val="0"/>
              </a:spcBef>
              <a:spcAft>
                <a:spcPts val="0"/>
              </a:spcAft>
              <a:buSzPts val="1900"/>
              <a:buChar char="○"/>
            </a:pPr>
            <a:r>
              <a:rPr lang="en" sz="1900"/>
              <a:t>Identifies direct and indirect binding</a:t>
            </a:r>
            <a:br>
              <a:rPr lang="en" sz="1900"/>
            </a:br>
            <a:endParaRPr sz="1900"/>
          </a:p>
          <a:p>
            <a:pPr indent="-361950" lvl="0" marL="457200" rtl="0" algn="l">
              <a:lnSpc>
                <a:spcPct val="95000"/>
              </a:lnSpc>
              <a:spcBef>
                <a:spcPts val="0"/>
              </a:spcBef>
              <a:spcAft>
                <a:spcPts val="0"/>
              </a:spcAft>
              <a:buSzPts val="2100"/>
              <a:buChar char="●"/>
            </a:pPr>
            <a:r>
              <a:rPr lang="en" sz="2100"/>
              <a:t>ChIP-seq</a:t>
            </a:r>
            <a:r>
              <a:rPr lang="en" sz="2100"/>
              <a:t> Disadvantages</a:t>
            </a:r>
            <a:endParaRPr sz="2100"/>
          </a:p>
          <a:p>
            <a:pPr indent="-349250" lvl="1" marL="914400" rtl="0" algn="l">
              <a:lnSpc>
                <a:spcPct val="95000"/>
              </a:lnSpc>
              <a:spcBef>
                <a:spcPts val="0"/>
              </a:spcBef>
              <a:spcAft>
                <a:spcPts val="0"/>
              </a:spcAft>
              <a:buSzPts val="1900"/>
              <a:buChar char="○"/>
            </a:pPr>
            <a:r>
              <a:rPr lang="en" sz="1900"/>
              <a:t>R</a:t>
            </a:r>
            <a:r>
              <a:rPr lang="en" sz="1900"/>
              <a:t>equires high input material</a:t>
            </a:r>
            <a:endParaRPr sz="1900"/>
          </a:p>
          <a:p>
            <a:pPr indent="-349250" lvl="1" marL="914400" rtl="0" algn="l">
              <a:lnSpc>
                <a:spcPct val="95000"/>
              </a:lnSpc>
              <a:spcBef>
                <a:spcPts val="0"/>
              </a:spcBef>
              <a:spcAft>
                <a:spcPts val="0"/>
              </a:spcAft>
              <a:buSzPts val="1900"/>
              <a:buChar char="○"/>
            </a:pPr>
            <a:r>
              <a:rPr lang="en" sz="1900"/>
              <a:t>Low signal-to-noise ratio</a:t>
            </a:r>
            <a:endParaRPr sz="1900"/>
          </a:p>
          <a:p>
            <a:pPr indent="-349250" lvl="1" marL="914400" rtl="0" algn="l">
              <a:lnSpc>
                <a:spcPct val="95000"/>
              </a:lnSpc>
              <a:spcBef>
                <a:spcPts val="0"/>
              </a:spcBef>
              <a:spcAft>
                <a:spcPts val="0"/>
              </a:spcAft>
              <a:buSzPts val="1900"/>
              <a:buChar char="○"/>
            </a:pPr>
            <a:r>
              <a:rPr lang="en" sz="1900"/>
              <a:t>Requires high sequencing depth </a:t>
            </a:r>
            <a:endParaRPr sz="1900"/>
          </a:p>
          <a:p>
            <a:pPr indent="-349250" lvl="1" marL="914400" rtl="0" algn="l">
              <a:lnSpc>
                <a:spcPct val="95000"/>
              </a:lnSpc>
              <a:spcBef>
                <a:spcPts val="0"/>
              </a:spcBef>
              <a:spcAft>
                <a:spcPts val="0"/>
              </a:spcAft>
              <a:buSzPts val="1900"/>
              <a:buChar char="○"/>
            </a:pPr>
            <a:r>
              <a:rPr lang="en" sz="1900"/>
              <a:t>Cannot distinguish </a:t>
            </a:r>
            <a:r>
              <a:rPr lang="en" sz="1900"/>
              <a:t>direct from indirect binding</a:t>
            </a:r>
            <a:endParaRPr sz="1900"/>
          </a:p>
        </p:txBody>
      </p:sp>
      <p:sp>
        <p:nvSpPr>
          <p:cNvPr id="1211" name="Google Shape;1211;p138"/>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39"/>
          <p:cNvSpPr txBox="1"/>
          <p:nvPr>
            <p:ph type="title"/>
          </p:nvPr>
        </p:nvSpPr>
        <p:spPr>
          <a:xfrm>
            <a:off x="1233025" y="381000"/>
            <a:ext cx="79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90"/>
              <a:t>ChIP-seq alternatives: CUT&amp;RUN/Tag</a:t>
            </a:r>
            <a:endParaRPr sz="2990"/>
          </a:p>
        </p:txBody>
      </p:sp>
      <p:pic>
        <p:nvPicPr>
          <p:cNvPr id="1217" name="Google Shape;1217;p139"/>
          <p:cNvPicPr preferRelativeResize="0"/>
          <p:nvPr/>
        </p:nvPicPr>
        <p:blipFill rotWithShape="1">
          <a:blip r:embed="rId3">
            <a:alphaModFix/>
          </a:blip>
          <a:srcRect b="3418" l="0" r="0" t="0"/>
          <a:stretch/>
        </p:blipFill>
        <p:spPr>
          <a:xfrm>
            <a:off x="824700" y="1204300"/>
            <a:ext cx="7494625" cy="3693299"/>
          </a:xfrm>
          <a:prstGeom prst="rect">
            <a:avLst/>
          </a:prstGeom>
          <a:noFill/>
          <a:ln>
            <a:noFill/>
          </a:ln>
        </p:spPr>
      </p:pic>
      <p:sp>
        <p:nvSpPr>
          <p:cNvPr id="1218" name="Google Shape;1218;p139"/>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pic>
        <p:nvPicPr>
          <p:cNvPr id="1223" name="Google Shape;1223;p140"/>
          <p:cNvPicPr preferRelativeResize="0"/>
          <p:nvPr/>
        </p:nvPicPr>
        <p:blipFill>
          <a:blip r:embed="rId3">
            <a:alphaModFix/>
          </a:blip>
          <a:stretch>
            <a:fillRect/>
          </a:stretch>
        </p:blipFill>
        <p:spPr>
          <a:xfrm>
            <a:off x="1485375" y="188625"/>
            <a:ext cx="6571392" cy="48387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pic>
        <p:nvPicPr>
          <p:cNvPr id="1228" name="Google Shape;1228;p141"/>
          <p:cNvPicPr preferRelativeResize="0"/>
          <p:nvPr/>
        </p:nvPicPr>
        <p:blipFill>
          <a:blip r:embed="rId3">
            <a:alphaModFix/>
          </a:blip>
          <a:stretch>
            <a:fillRect/>
          </a:stretch>
        </p:blipFill>
        <p:spPr>
          <a:xfrm>
            <a:off x="1267050" y="0"/>
            <a:ext cx="7078323" cy="4838698"/>
          </a:xfrm>
          <a:prstGeom prst="rect">
            <a:avLst/>
          </a:prstGeom>
          <a:noFill/>
          <a:ln>
            <a:noFill/>
          </a:ln>
        </p:spPr>
      </p:pic>
      <p:sp>
        <p:nvSpPr>
          <p:cNvPr id="1229" name="Google Shape;1229;p141"/>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Adapted from epicypher</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id="1234" name="Google Shape;1234;p142"/>
          <p:cNvPicPr preferRelativeResize="0"/>
          <p:nvPr/>
        </p:nvPicPr>
        <p:blipFill>
          <a:blip r:embed="rId3">
            <a:alphaModFix/>
          </a:blip>
          <a:stretch>
            <a:fillRect/>
          </a:stretch>
        </p:blipFill>
        <p:spPr>
          <a:xfrm>
            <a:off x="528537" y="1270000"/>
            <a:ext cx="8086927" cy="3735475"/>
          </a:xfrm>
          <a:prstGeom prst="rect">
            <a:avLst/>
          </a:prstGeom>
          <a:noFill/>
          <a:ln>
            <a:noFill/>
          </a:ln>
        </p:spPr>
      </p:pic>
      <p:sp>
        <p:nvSpPr>
          <p:cNvPr id="1235" name="Google Shape;1235;p142"/>
          <p:cNvSpPr txBox="1"/>
          <p:nvPr>
            <p:ph type="title"/>
          </p:nvPr>
        </p:nvSpPr>
        <p:spPr>
          <a:xfrm>
            <a:off x="1233025" y="381000"/>
            <a:ext cx="79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90"/>
              <a:t>Collaborative protocols on protocols.io</a:t>
            </a:r>
            <a:endParaRPr sz="299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43"/>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Considerations:</a:t>
            </a:r>
            <a:endParaRPr/>
          </a:p>
        </p:txBody>
      </p:sp>
      <p:sp>
        <p:nvSpPr>
          <p:cNvPr id="1241" name="Google Shape;1241;p143"/>
          <p:cNvSpPr txBox="1"/>
          <p:nvPr>
            <p:ph idx="1" type="body"/>
          </p:nvPr>
        </p:nvSpPr>
        <p:spPr>
          <a:xfrm>
            <a:off x="116675" y="2164200"/>
            <a:ext cx="7038900" cy="2164200"/>
          </a:xfrm>
          <a:prstGeom prst="rect">
            <a:avLst/>
          </a:prstGeom>
        </p:spPr>
        <p:txBody>
          <a:bodyPr anchorCtr="0" anchor="t" bIns="91425" lIns="91425" spcFirstLastPara="1" rIns="91425" wrap="square" tIns="91425">
            <a:normAutofit fontScale="92500" lnSpcReduction="20000"/>
          </a:bodyPr>
          <a:lstStyle/>
          <a:p>
            <a:pPr indent="-363696" lvl="0" marL="457200" rtl="0" algn="l">
              <a:spcBef>
                <a:spcPts val="0"/>
              </a:spcBef>
              <a:spcAft>
                <a:spcPts val="0"/>
              </a:spcAft>
              <a:buSzPct val="100000"/>
              <a:buChar char="●"/>
            </a:pPr>
            <a:r>
              <a:rPr lang="en"/>
              <a:t>Genome</a:t>
            </a:r>
            <a:r>
              <a:rPr lang="en"/>
              <a:t> type/size and sequencing depth</a:t>
            </a:r>
            <a:endParaRPr/>
          </a:p>
          <a:p>
            <a:pPr indent="-363696" lvl="0" marL="457200" rtl="0" algn="l">
              <a:spcBef>
                <a:spcPts val="0"/>
              </a:spcBef>
              <a:spcAft>
                <a:spcPts val="0"/>
              </a:spcAft>
              <a:buSzPct val="100000"/>
              <a:buChar char="●"/>
            </a:pPr>
            <a:r>
              <a:rPr lang="en"/>
              <a:t>Antibody </a:t>
            </a:r>
            <a:r>
              <a:rPr lang="en"/>
              <a:t>quality</a:t>
            </a:r>
            <a:endParaRPr/>
          </a:p>
          <a:p>
            <a:pPr indent="-363696" lvl="0" marL="457200" rtl="0" algn="l">
              <a:spcBef>
                <a:spcPts val="0"/>
              </a:spcBef>
              <a:spcAft>
                <a:spcPts val="0"/>
              </a:spcAft>
              <a:buSzPct val="100000"/>
              <a:buChar char="●"/>
            </a:pPr>
            <a:r>
              <a:rPr lang="en"/>
              <a:t>Sample quantity and source:  cell line, fresh tissue, FFPE, blood</a:t>
            </a:r>
            <a:endParaRPr/>
          </a:p>
          <a:p>
            <a:pPr indent="-363696" lvl="0" marL="457200" rtl="0" algn="l">
              <a:spcBef>
                <a:spcPts val="0"/>
              </a:spcBef>
              <a:spcAft>
                <a:spcPts val="0"/>
              </a:spcAft>
              <a:buSzPct val="100000"/>
              <a:buChar char="●"/>
            </a:pPr>
            <a:r>
              <a:rPr lang="en"/>
              <a:t>Control experiments: sequencing of </a:t>
            </a:r>
            <a:r>
              <a:rPr lang="en"/>
              <a:t> IP input or IgG pulldown for enrichment over background</a:t>
            </a:r>
            <a:endParaRPr/>
          </a:p>
        </p:txBody>
      </p:sp>
      <p:pic>
        <p:nvPicPr>
          <p:cNvPr id="1242" name="Google Shape;1242;p143"/>
          <p:cNvPicPr preferRelativeResize="0"/>
          <p:nvPr/>
        </p:nvPicPr>
        <p:blipFill rotWithShape="1">
          <a:blip r:embed="rId3">
            <a:alphaModFix/>
          </a:blip>
          <a:srcRect b="0" l="0" r="21179" t="11964"/>
          <a:stretch/>
        </p:blipFill>
        <p:spPr>
          <a:xfrm rot="983580">
            <a:off x="6222485" y="294927"/>
            <a:ext cx="2791575" cy="2810393"/>
          </a:xfrm>
          <a:prstGeom prst="rect">
            <a:avLst/>
          </a:prstGeom>
          <a:noFill/>
          <a:ln>
            <a:noFill/>
          </a:ln>
        </p:spPr>
      </p:pic>
      <p:sp>
        <p:nvSpPr>
          <p:cNvPr id="1243" name="Google Shape;1243;p143"/>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44"/>
          <p:cNvSpPr txBox="1"/>
          <p:nvPr>
            <p:ph idx="4294967295" type="title"/>
          </p:nvPr>
        </p:nvSpPr>
        <p:spPr>
          <a:xfrm>
            <a:off x="349100" y="322175"/>
            <a:ext cx="8588100" cy="410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Checklist guide for ChIP-Seq</a:t>
            </a:r>
            <a:endParaRPr/>
          </a:p>
          <a:p>
            <a:pPr indent="0" lvl="0" marL="0" rtl="0" algn="l">
              <a:spcBef>
                <a:spcPts val="0"/>
              </a:spcBef>
              <a:spcAft>
                <a:spcPts val="0"/>
              </a:spcAft>
              <a:buNone/>
            </a:pPr>
            <a:r>
              <a:t/>
            </a:r>
            <a:endParaRPr sz="3000"/>
          </a:p>
          <a:p>
            <a:pPr indent="-383821" lvl="0" marL="457200" rtl="0" algn="l">
              <a:spcBef>
                <a:spcPts val="0"/>
              </a:spcBef>
              <a:spcAft>
                <a:spcPts val="0"/>
              </a:spcAft>
              <a:buSzPts val="2444"/>
              <a:buChar char="❏"/>
            </a:pPr>
            <a:r>
              <a:rPr lang="en" sz="2444"/>
              <a:t>What is the experimental design?</a:t>
            </a:r>
            <a:endParaRPr sz="2444"/>
          </a:p>
          <a:p>
            <a:pPr indent="-383821" lvl="0" marL="457200" rtl="0" algn="l">
              <a:spcBef>
                <a:spcPts val="0"/>
              </a:spcBef>
              <a:spcAft>
                <a:spcPts val="0"/>
              </a:spcAft>
              <a:buSzPts val="2444"/>
              <a:buChar char="❏"/>
            </a:pPr>
            <a:r>
              <a:rPr lang="en" sz="2444"/>
              <a:t>What are the controls to ensure enrichment for the </a:t>
            </a:r>
            <a:r>
              <a:rPr lang="en" sz="2444"/>
              <a:t>target epitope</a:t>
            </a:r>
            <a:r>
              <a:rPr lang="en" sz="2444"/>
              <a:t>?</a:t>
            </a:r>
            <a:endParaRPr sz="2444"/>
          </a:p>
          <a:p>
            <a:pPr indent="-383821" lvl="0" marL="457200" rtl="0" algn="l">
              <a:spcBef>
                <a:spcPts val="0"/>
              </a:spcBef>
              <a:spcAft>
                <a:spcPts val="0"/>
              </a:spcAft>
              <a:buSzPts val="2444"/>
              <a:buChar char="❏"/>
            </a:pPr>
            <a:r>
              <a:rPr lang="en" sz="2444"/>
              <a:t>What processing steps have been done? </a:t>
            </a:r>
            <a:endParaRPr sz="2444"/>
          </a:p>
          <a:p>
            <a:pPr indent="-383821" lvl="0" marL="457200" rtl="0" algn="l">
              <a:spcBef>
                <a:spcPts val="0"/>
              </a:spcBef>
              <a:spcAft>
                <a:spcPts val="0"/>
              </a:spcAft>
              <a:buSzPts val="2444"/>
              <a:buChar char="❏"/>
            </a:pPr>
            <a:r>
              <a:rPr lang="en" sz="2444"/>
              <a:t>What quality control checks have been done? </a:t>
            </a:r>
            <a:endParaRPr sz="2444"/>
          </a:p>
          <a:p>
            <a:pPr indent="-383821" lvl="0" marL="457200" rtl="0" algn="l">
              <a:spcBef>
                <a:spcPts val="0"/>
              </a:spcBef>
              <a:spcAft>
                <a:spcPts val="0"/>
              </a:spcAft>
              <a:buSzPts val="2444"/>
              <a:buChar char="❏"/>
            </a:pPr>
            <a:r>
              <a:rPr lang="en" sz="2444"/>
              <a:t>Where is your epitope expected to be and does that align with the data?</a:t>
            </a:r>
            <a:endParaRPr sz="2444"/>
          </a:p>
        </p:txBody>
      </p:sp>
      <p:sp>
        <p:nvSpPr>
          <p:cNvPr id="1249" name="Google Shape;1249;p144"/>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http://hutchdatascience.org/Choosing_Genomics_Tools/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393" name="Google Shape;393;p37"/>
          <p:cNvSpPr txBox="1"/>
          <p:nvPr>
            <p:ph idx="1" type="body"/>
          </p:nvPr>
        </p:nvSpPr>
        <p:spPr>
          <a:xfrm>
            <a:off x="473400" y="14807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600">
                <a:solidFill>
                  <a:srgbClr val="333333"/>
                </a:solidFill>
                <a:highlight>
                  <a:srgbClr val="FFFFFF"/>
                </a:highlight>
                <a:latin typeface="Montserrat"/>
                <a:ea typeface="Montserrat"/>
                <a:cs typeface="Montserrat"/>
                <a:sym typeface="Montserrat"/>
              </a:rPr>
              <a:t>This chapter will demonstrate how to:</a:t>
            </a:r>
            <a:endParaRPr b="1" sz="2600">
              <a:solidFill>
                <a:srgbClr val="333333"/>
              </a:solidFill>
              <a:highlight>
                <a:srgbClr val="FFFFFF"/>
              </a:highlight>
              <a:latin typeface="Montserrat"/>
              <a:ea typeface="Montserrat"/>
              <a:cs typeface="Montserrat"/>
              <a:sym typeface="Montserrat"/>
            </a:endParaRPr>
          </a:p>
          <a:p>
            <a:pPr indent="-304800" lvl="0" marL="266700" rtl="0" algn="l">
              <a:lnSpc>
                <a:spcPct val="150000"/>
              </a:lnSpc>
              <a:spcBef>
                <a:spcPts val="600"/>
              </a:spcBef>
              <a:spcAft>
                <a:spcPts val="0"/>
              </a:spcAft>
              <a:buClr>
                <a:srgbClr val="333333"/>
              </a:buClr>
              <a:buSzPts val="2600"/>
              <a:buFont typeface="Montserrat"/>
              <a:buChar char="●"/>
            </a:pPr>
            <a:r>
              <a:rPr lang="en" sz="2600">
                <a:solidFill>
                  <a:srgbClr val="333333"/>
                </a:solidFill>
                <a:highlight>
                  <a:srgbClr val="FFFFFF"/>
                </a:highlight>
                <a:latin typeface="Montserrat"/>
                <a:ea typeface="Montserrat"/>
                <a:cs typeface="Montserrat"/>
                <a:sym typeface="Montserrat"/>
              </a:rPr>
              <a:t>Understand what metadata are and why they are so critical </a:t>
            </a:r>
            <a:endParaRPr sz="2600">
              <a:solidFill>
                <a:srgbClr val="333333"/>
              </a:solidFill>
              <a:highlight>
                <a:srgbClr val="FFFFFF"/>
              </a:highlight>
              <a:latin typeface="Montserrat"/>
              <a:ea typeface="Montserrat"/>
              <a:cs typeface="Montserrat"/>
              <a:sym typeface="Montserrat"/>
            </a:endParaRPr>
          </a:p>
          <a:p>
            <a:pPr indent="-304800" lvl="0" marL="266700" rtl="0" algn="l">
              <a:lnSpc>
                <a:spcPct val="150000"/>
              </a:lnSpc>
              <a:spcBef>
                <a:spcPts val="0"/>
              </a:spcBef>
              <a:spcAft>
                <a:spcPts val="0"/>
              </a:spcAft>
              <a:buClr>
                <a:srgbClr val="333333"/>
              </a:buClr>
              <a:buSzPts val="2600"/>
              <a:buFont typeface="Montserrat"/>
              <a:buChar char="●"/>
            </a:pPr>
            <a:r>
              <a:rPr lang="en" sz="2600">
                <a:solidFill>
                  <a:srgbClr val="333333"/>
                </a:solidFill>
                <a:highlight>
                  <a:srgbClr val="FFFFFF"/>
                </a:highlight>
                <a:latin typeface="Montserrat"/>
                <a:ea typeface="Montserrat"/>
                <a:cs typeface="Montserrat"/>
                <a:sym typeface="Montserrat"/>
              </a:rPr>
              <a:t>Learn the basics of creating crystal clear, readable metadata</a:t>
            </a:r>
            <a:endParaRPr sz="2600">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sz="26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45"/>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ChIP-seq pipeline from ENCODE </a:t>
            </a:r>
            <a:endParaRPr/>
          </a:p>
        </p:txBody>
      </p:sp>
      <p:pic>
        <p:nvPicPr>
          <p:cNvPr id="1255" name="Google Shape;1255;p145"/>
          <p:cNvPicPr preferRelativeResize="0"/>
          <p:nvPr/>
        </p:nvPicPr>
        <p:blipFill rotWithShape="1">
          <a:blip r:embed="rId3">
            <a:alphaModFix/>
          </a:blip>
          <a:srcRect b="7949" l="0" r="0" t="8724"/>
          <a:stretch/>
        </p:blipFill>
        <p:spPr>
          <a:xfrm>
            <a:off x="152400" y="3330525"/>
            <a:ext cx="8839199" cy="1729200"/>
          </a:xfrm>
          <a:prstGeom prst="rect">
            <a:avLst/>
          </a:prstGeom>
          <a:noFill/>
          <a:ln>
            <a:noFill/>
          </a:ln>
        </p:spPr>
      </p:pic>
      <p:pic>
        <p:nvPicPr>
          <p:cNvPr id="1256" name="Google Shape;1256;p145"/>
          <p:cNvPicPr preferRelativeResize="0"/>
          <p:nvPr/>
        </p:nvPicPr>
        <p:blipFill>
          <a:blip r:embed="rId4">
            <a:alphaModFix/>
          </a:blip>
          <a:stretch>
            <a:fillRect/>
          </a:stretch>
        </p:blipFill>
        <p:spPr>
          <a:xfrm>
            <a:off x="152400" y="1559275"/>
            <a:ext cx="8839204" cy="1480394"/>
          </a:xfrm>
          <a:prstGeom prst="rect">
            <a:avLst/>
          </a:prstGeom>
          <a:noFill/>
          <a:ln>
            <a:noFill/>
          </a:ln>
        </p:spPr>
      </p:pic>
      <p:sp>
        <p:nvSpPr>
          <p:cNvPr id="1257" name="Google Shape;1257;p145"/>
          <p:cNvSpPr/>
          <p:nvPr/>
        </p:nvSpPr>
        <p:spPr>
          <a:xfrm>
            <a:off x="40525" y="2958825"/>
            <a:ext cx="9045300" cy="371700"/>
          </a:xfrm>
          <a:prstGeom prst="triangle">
            <a:avLst>
              <a:gd fmla="val 90868" name="adj"/>
            </a:avLst>
          </a:prstGeom>
          <a:gradFill>
            <a:gsLst>
              <a:gs pos="0">
                <a:srgbClr val="9E9E9E">
                  <a:alpha val="3030"/>
                </a:srgbClr>
              </a:gs>
              <a:gs pos="100000">
                <a:schemeClr val="dk1">
                  <a:alpha val="30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5"/>
          <p:cNvSpPr txBox="1"/>
          <p:nvPr/>
        </p:nvSpPr>
        <p:spPr>
          <a:xfrm>
            <a:off x="202650" y="4863825"/>
            <a:ext cx="53841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From: https://www.encodeproject.org/pipelines/ENCPL272XAE/</a:t>
            </a:r>
            <a:endParaRPr sz="1000">
              <a:latin typeface="Lato"/>
              <a:ea typeface="Lato"/>
              <a:cs typeface="Lato"/>
              <a:sym typeface="La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46"/>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Accessing </a:t>
            </a:r>
            <a:r>
              <a:rPr lang="en"/>
              <a:t>public</a:t>
            </a:r>
            <a:r>
              <a:rPr lang="en"/>
              <a:t> ChIP-seq data</a:t>
            </a:r>
            <a:endParaRPr/>
          </a:p>
        </p:txBody>
      </p:sp>
      <p:pic>
        <p:nvPicPr>
          <p:cNvPr id="1264" name="Google Shape;1264;p146"/>
          <p:cNvPicPr preferRelativeResize="0"/>
          <p:nvPr/>
        </p:nvPicPr>
        <p:blipFill>
          <a:blip r:embed="rId3">
            <a:alphaModFix/>
          </a:blip>
          <a:stretch>
            <a:fillRect/>
          </a:stretch>
        </p:blipFill>
        <p:spPr>
          <a:xfrm>
            <a:off x="190425" y="1484775"/>
            <a:ext cx="3912849" cy="3112175"/>
          </a:xfrm>
          <a:prstGeom prst="rect">
            <a:avLst/>
          </a:prstGeom>
          <a:noFill/>
          <a:ln>
            <a:noFill/>
          </a:ln>
        </p:spPr>
      </p:pic>
      <p:pic>
        <p:nvPicPr>
          <p:cNvPr id="1265" name="Google Shape;1265;p146"/>
          <p:cNvPicPr preferRelativeResize="0"/>
          <p:nvPr/>
        </p:nvPicPr>
        <p:blipFill>
          <a:blip r:embed="rId4">
            <a:alphaModFix/>
          </a:blip>
          <a:stretch>
            <a:fillRect/>
          </a:stretch>
        </p:blipFill>
        <p:spPr>
          <a:xfrm>
            <a:off x="4467525" y="2354272"/>
            <a:ext cx="4492126" cy="2328949"/>
          </a:xfrm>
          <a:prstGeom prst="rect">
            <a:avLst/>
          </a:prstGeom>
          <a:noFill/>
          <a:ln>
            <a:noFill/>
          </a:ln>
        </p:spPr>
      </p:pic>
      <p:sp>
        <p:nvSpPr>
          <p:cNvPr id="1266" name="Google Shape;1266;p146"/>
          <p:cNvSpPr txBox="1"/>
          <p:nvPr/>
        </p:nvSpPr>
        <p:spPr>
          <a:xfrm>
            <a:off x="202650" y="4820825"/>
            <a:ext cx="53841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https://www.encodeproject.org</a:t>
            </a:r>
            <a:endParaRPr sz="1000">
              <a:latin typeface="Lato"/>
              <a:ea typeface="Lato"/>
              <a:cs typeface="Lato"/>
              <a:sym typeface="La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47"/>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ChIP-seq coverage</a:t>
            </a:r>
            <a:endParaRPr/>
          </a:p>
        </p:txBody>
      </p:sp>
      <p:pic>
        <p:nvPicPr>
          <p:cNvPr id="1272" name="Google Shape;1272;p147"/>
          <p:cNvPicPr preferRelativeResize="0"/>
          <p:nvPr/>
        </p:nvPicPr>
        <p:blipFill>
          <a:blip r:embed="rId3">
            <a:alphaModFix/>
          </a:blip>
          <a:stretch>
            <a:fillRect/>
          </a:stretch>
        </p:blipFill>
        <p:spPr>
          <a:xfrm>
            <a:off x="1263966" y="1416775"/>
            <a:ext cx="7058525" cy="3351876"/>
          </a:xfrm>
          <a:prstGeom prst="rect">
            <a:avLst/>
          </a:prstGeom>
          <a:noFill/>
          <a:ln>
            <a:noFill/>
          </a:ln>
        </p:spPr>
      </p:pic>
      <p:sp>
        <p:nvSpPr>
          <p:cNvPr id="1273" name="Google Shape;1273;p147"/>
          <p:cNvSpPr txBox="1"/>
          <p:nvPr/>
        </p:nvSpPr>
        <p:spPr>
          <a:xfrm>
            <a:off x="202650" y="4820825"/>
            <a:ext cx="73560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Lato"/>
                <a:ea typeface="Lato"/>
                <a:cs typeface="Lato"/>
                <a:sym typeface="Lato"/>
                <a:hlinkClick r:id="rId4"/>
              </a:rPr>
              <a:t>https://www.encodeproject.org</a:t>
            </a:r>
            <a:r>
              <a:rPr lang="en" sz="1000">
                <a:latin typeface="Lato"/>
                <a:ea typeface="Lato"/>
                <a:cs typeface="Lato"/>
                <a:sym typeface="Lato"/>
              </a:rPr>
              <a:t>. Also see: </a:t>
            </a:r>
            <a:r>
              <a:rPr lang="en" sz="1000" u="sng">
                <a:solidFill>
                  <a:schemeClr val="hlink"/>
                </a:solidFill>
                <a:latin typeface="Lato"/>
                <a:ea typeface="Lato"/>
                <a:cs typeface="Lato"/>
                <a:sym typeface="Lato"/>
                <a:hlinkClick r:id="rId5"/>
              </a:rPr>
              <a:t>https://genome.ucsc.edu/</a:t>
            </a:r>
            <a:r>
              <a:rPr lang="en" sz="1000">
                <a:latin typeface="Lato"/>
                <a:ea typeface="Lato"/>
                <a:cs typeface="Lato"/>
                <a:sym typeface="Lato"/>
              </a:rPr>
              <a:t> and </a:t>
            </a:r>
            <a:r>
              <a:rPr lang="en" sz="1000" u="sng">
                <a:solidFill>
                  <a:schemeClr val="hlink"/>
                </a:solidFill>
                <a:latin typeface="Lato"/>
                <a:ea typeface="Lato"/>
                <a:cs typeface="Lato"/>
                <a:sym typeface="Lato"/>
                <a:hlinkClick r:id="rId6"/>
              </a:rPr>
              <a:t>https://software.broadinstitute.org/software/igv/</a:t>
            </a:r>
            <a:r>
              <a:rPr lang="en" sz="1000">
                <a:latin typeface="Lato"/>
                <a:ea typeface="Lato"/>
                <a:cs typeface="Lato"/>
                <a:sym typeface="Lato"/>
              </a:rPr>
              <a:t> </a:t>
            </a:r>
            <a:endParaRPr sz="1000">
              <a:latin typeface="Lato"/>
              <a:ea typeface="Lato"/>
              <a:cs typeface="Lato"/>
              <a:sym typeface="Lat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pic>
        <p:nvPicPr>
          <p:cNvPr id="1278" name="Google Shape;1278;p148"/>
          <p:cNvPicPr preferRelativeResize="0"/>
          <p:nvPr/>
        </p:nvPicPr>
        <p:blipFill>
          <a:blip r:embed="rId3">
            <a:alphaModFix/>
          </a:blip>
          <a:stretch>
            <a:fillRect/>
          </a:stretch>
        </p:blipFill>
        <p:spPr>
          <a:xfrm>
            <a:off x="1233027" y="1917300"/>
            <a:ext cx="1785275" cy="2975474"/>
          </a:xfrm>
          <a:prstGeom prst="rect">
            <a:avLst/>
          </a:prstGeom>
          <a:noFill/>
          <a:ln>
            <a:noFill/>
          </a:ln>
        </p:spPr>
      </p:pic>
      <p:sp>
        <p:nvSpPr>
          <p:cNvPr id="1279" name="Google Shape;1279;p148"/>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Aligning</a:t>
            </a:r>
            <a:r>
              <a:rPr lang="en"/>
              <a:t> ChIP-seq data to genomic features</a:t>
            </a:r>
            <a:endParaRPr/>
          </a:p>
        </p:txBody>
      </p:sp>
      <p:sp>
        <p:nvSpPr>
          <p:cNvPr id="1280" name="Google Shape;1280;p148"/>
          <p:cNvSpPr txBox="1"/>
          <p:nvPr/>
        </p:nvSpPr>
        <p:spPr>
          <a:xfrm>
            <a:off x="782863" y="4757575"/>
            <a:ext cx="23661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4"/>
              </a:rPr>
              <a:t>https://bioconductor.org/packages/devel/bioc/vignettes/EnrichedHeatmap/inst/doc/EnrichedHeatmap.html</a:t>
            </a:r>
            <a:r>
              <a:rPr lang="en" sz="700">
                <a:latin typeface="Lato"/>
                <a:ea typeface="Lato"/>
                <a:cs typeface="Lato"/>
                <a:sym typeface="Lato"/>
              </a:rPr>
              <a:t> </a:t>
            </a:r>
            <a:endParaRPr sz="700">
              <a:latin typeface="Lato"/>
              <a:ea typeface="Lato"/>
              <a:cs typeface="Lato"/>
              <a:sym typeface="Lato"/>
            </a:endParaRPr>
          </a:p>
        </p:txBody>
      </p:sp>
      <p:sp>
        <p:nvSpPr>
          <p:cNvPr id="1281" name="Google Shape;1281;p148"/>
          <p:cNvSpPr txBox="1"/>
          <p:nvPr/>
        </p:nvSpPr>
        <p:spPr>
          <a:xfrm>
            <a:off x="875275" y="1711575"/>
            <a:ext cx="208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EnrichedHeatmap in R</a:t>
            </a:r>
            <a:endParaRPr sz="1000">
              <a:latin typeface="Lato"/>
              <a:ea typeface="Lato"/>
              <a:cs typeface="Lato"/>
              <a:sym typeface="Lato"/>
            </a:endParaRPr>
          </a:p>
        </p:txBody>
      </p:sp>
      <p:pic>
        <p:nvPicPr>
          <p:cNvPr id="1282" name="Google Shape;1282;p148"/>
          <p:cNvPicPr preferRelativeResize="0"/>
          <p:nvPr/>
        </p:nvPicPr>
        <p:blipFill>
          <a:blip r:embed="rId5">
            <a:alphaModFix/>
          </a:blip>
          <a:stretch>
            <a:fillRect/>
          </a:stretch>
        </p:blipFill>
        <p:spPr>
          <a:xfrm>
            <a:off x="3623450" y="1973325"/>
            <a:ext cx="1553413" cy="3170176"/>
          </a:xfrm>
          <a:prstGeom prst="rect">
            <a:avLst/>
          </a:prstGeom>
          <a:noFill/>
          <a:ln>
            <a:noFill/>
          </a:ln>
        </p:spPr>
      </p:pic>
      <p:sp>
        <p:nvSpPr>
          <p:cNvPr id="1283" name="Google Shape;1283;p148"/>
          <p:cNvSpPr txBox="1"/>
          <p:nvPr/>
        </p:nvSpPr>
        <p:spPr>
          <a:xfrm>
            <a:off x="5261438" y="4757563"/>
            <a:ext cx="23661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6"/>
              </a:rPr>
              <a:t>https://deeptools.readthedocs.io/en/latest/index.html</a:t>
            </a:r>
            <a:r>
              <a:rPr lang="en" sz="700">
                <a:latin typeface="Lato"/>
                <a:ea typeface="Lato"/>
                <a:cs typeface="Lato"/>
                <a:sym typeface="Lato"/>
              </a:rPr>
              <a:t> </a:t>
            </a:r>
            <a:endParaRPr sz="700">
              <a:latin typeface="Lato"/>
              <a:ea typeface="Lato"/>
              <a:cs typeface="Lato"/>
              <a:sym typeface="Lato"/>
            </a:endParaRPr>
          </a:p>
        </p:txBody>
      </p:sp>
      <p:sp>
        <p:nvSpPr>
          <p:cNvPr id="1284" name="Google Shape;1284;p148"/>
          <p:cNvSpPr txBox="1"/>
          <p:nvPr/>
        </p:nvSpPr>
        <p:spPr>
          <a:xfrm>
            <a:off x="3276700" y="1557675"/>
            <a:ext cx="208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deepTools </a:t>
            </a:r>
            <a:br>
              <a:rPr lang="en" sz="1000">
                <a:latin typeface="Lato"/>
                <a:ea typeface="Lato"/>
                <a:cs typeface="Lato"/>
                <a:sym typeface="Lato"/>
              </a:rPr>
            </a:br>
            <a:r>
              <a:rPr lang="en" sz="1000">
                <a:latin typeface="Lato"/>
                <a:ea typeface="Lato"/>
                <a:cs typeface="Lato"/>
                <a:sym typeface="Lato"/>
              </a:rPr>
              <a:t>(command line or galaxy)</a:t>
            </a:r>
            <a:endParaRPr sz="1000">
              <a:latin typeface="Lato"/>
              <a:ea typeface="Lato"/>
              <a:cs typeface="Lato"/>
              <a:sym typeface="Lato"/>
            </a:endParaRPr>
          </a:p>
        </p:txBody>
      </p:sp>
      <p:sp>
        <p:nvSpPr>
          <p:cNvPr id="1285" name="Google Shape;1285;p148"/>
          <p:cNvSpPr txBox="1"/>
          <p:nvPr/>
        </p:nvSpPr>
        <p:spPr>
          <a:xfrm>
            <a:off x="6212950" y="1557675"/>
            <a:ext cx="208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ngsplot</a:t>
            </a:r>
            <a:br>
              <a:rPr lang="en" sz="1000">
                <a:latin typeface="Lato"/>
                <a:ea typeface="Lato"/>
                <a:cs typeface="Lato"/>
                <a:sym typeface="Lato"/>
              </a:rPr>
            </a:br>
            <a:r>
              <a:rPr lang="en" sz="1000">
                <a:latin typeface="Lato"/>
                <a:ea typeface="Lato"/>
                <a:cs typeface="Lato"/>
                <a:sym typeface="Lato"/>
              </a:rPr>
              <a:t>(R, </a:t>
            </a:r>
            <a:r>
              <a:rPr lang="en" sz="1000">
                <a:latin typeface="Lato"/>
                <a:ea typeface="Lato"/>
                <a:cs typeface="Lato"/>
                <a:sym typeface="Lato"/>
              </a:rPr>
              <a:t>Python</a:t>
            </a:r>
            <a:r>
              <a:rPr lang="en" sz="1000">
                <a:latin typeface="Lato"/>
                <a:ea typeface="Lato"/>
                <a:cs typeface="Lato"/>
                <a:sym typeface="Lato"/>
              </a:rPr>
              <a:t>, Linux, galaxy)</a:t>
            </a:r>
            <a:endParaRPr sz="1000">
              <a:latin typeface="Lato"/>
              <a:ea typeface="Lato"/>
              <a:cs typeface="Lato"/>
              <a:sym typeface="Lato"/>
            </a:endParaRPr>
          </a:p>
        </p:txBody>
      </p:sp>
      <p:pic>
        <p:nvPicPr>
          <p:cNvPr id="1286" name="Google Shape;1286;p148"/>
          <p:cNvPicPr preferRelativeResize="0"/>
          <p:nvPr/>
        </p:nvPicPr>
        <p:blipFill>
          <a:blip r:embed="rId7">
            <a:alphaModFix/>
          </a:blip>
          <a:stretch>
            <a:fillRect/>
          </a:stretch>
        </p:blipFill>
        <p:spPr>
          <a:xfrm>
            <a:off x="5513638" y="2202675"/>
            <a:ext cx="3477962" cy="2179661"/>
          </a:xfrm>
          <a:prstGeom prst="rect">
            <a:avLst/>
          </a:prstGeom>
          <a:noFill/>
          <a:ln>
            <a:noFill/>
          </a:ln>
        </p:spPr>
      </p:pic>
      <p:sp>
        <p:nvSpPr>
          <p:cNvPr id="1287" name="Google Shape;1287;p148"/>
          <p:cNvSpPr txBox="1"/>
          <p:nvPr/>
        </p:nvSpPr>
        <p:spPr>
          <a:xfrm>
            <a:off x="6625488" y="4350763"/>
            <a:ext cx="2366100" cy="23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u="sng">
                <a:solidFill>
                  <a:schemeClr val="hlink"/>
                </a:solidFill>
                <a:latin typeface="Lato"/>
                <a:ea typeface="Lato"/>
                <a:cs typeface="Lato"/>
                <a:sym typeface="Lato"/>
                <a:hlinkClick r:id="rId8"/>
              </a:rPr>
              <a:t>https://github.com/shenlab-sinai/ngsplot</a:t>
            </a:r>
            <a:r>
              <a:rPr lang="en" sz="700">
                <a:latin typeface="Lato"/>
                <a:ea typeface="Lato"/>
                <a:cs typeface="Lato"/>
                <a:sym typeface="Lato"/>
              </a:rPr>
              <a:t> </a:t>
            </a:r>
            <a:endParaRPr sz="700">
              <a:latin typeface="Lato"/>
              <a:ea typeface="Lato"/>
              <a:cs typeface="Lato"/>
              <a:sym typeface="Lat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49"/>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analysis (e.g., ChIP-seq v. CUT&amp;RUN</a:t>
            </a:r>
            <a:endParaRPr/>
          </a:p>
        </p:txBody>
      </p:sp>
      <p:sp>
        <p:nvSpPr>
          <p:cNvPr id="1293" name="Google Shape;1293;p149"/>
          <p:cNvSpPr txBox="1"/>
          <p:nvPr/>
        </p:nvSpPr>
        <p:spPr>
          <a:xfrm>
            <a:off x="116749" y="4849775"/>
            <a:ext cx="50514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3"/>
              </a:rPr>
              <a:t>https://nbis-workshop-epigenomics.readthedocs.io/en/latest/content/tutorials/quantitativeChip/cut-and-run-data.html</a:t>
            </a:r>
            <a:r>
              <a:rPr lang="en" sz="700">
                <a:latin typeface="Lato"/>
                <a:ea typeface="Lato"/>
                <a:cs typeface="Lato"/>
                <a:sym typeface="Lato"/>
              </a:rPr>
              <a:t> </a:t>
            </a:r>
            <a:endParaRPr sz="700">
              <a:latin typeface="Lato"/>
              <a:ea typeface="Lato"/>
              <a:cs typeface="Lato"/>
              <a:sym typeface="Lato"/>
            </a:endParaRPr>
          </a:p>
        </p:txBody>
      </p:sp>
      <p:sp>
        <p:nvSpPr>
          <p:cNvPr id="1294" name="Google Shape;1294;p149"/>
          <p:cNvSpPr txBox="1"/>
          <p:nvPr/>
        </p:nvSpPr>
        <p:spPr>
          <a:xfrm>
            <a:off x="1740163" y="1730000"/>
            <a:ext cx="208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Correlate profiles (deepTools</a:t>
            </a:r>
            <a:r>
              <a:rPr lang="en" sz="1000">
                <a:latin typeface="Lato"/>
                <a:ea typeface="Lato"/>
                <a:cs typeface="Lato"/>
                <a:sym typeface="Lato"/>
              </a:rPr>
              <a:t>)</a:t>
            </a:r>
            <a:endParaRPr sz="1000">
              <a:latin typeface="Lato"/>
              <a:ea typeface="Lato"/>
              <a:cs typeface="Lato"/>
              <a:sym typeface="Lato"/>
            </a:endParaRPr>
          </a:p>
        </p:txBody>
      </p:sp>
      <p:pic>
        <p:nvPicPr>
          <p:cNvPr id="1295" name="Google Shape;1295;p149"/>
          <p:cNvPicPr preferRelativeResize="0"/>
          <p:nvPr/>
        </p:nvPicPr>
        <p:blipFill>
          <a:blip r:embed="rId4">
            <a:alphaModFix/>
          </a:blip>
          <a:stretch>
            <a:fillRect/>
          </a:stretch>
        </p:blipFill>
        <p:spPr>
          <a:xfrm>
            <a:off x="1369713" y="2221100"/>
            <a:ext cx="2781842" cy="2402500"/>
          </a:xfrm>
          <a:prstGeom prst="rect">
            <a:avLst/>
          </a:prstGeom>
          <a:noFill/>
          <a:ln>
            <a:noFill/>
          </a:ln>
        </p:spPr>
      </p:pic>
      <p:pic>
        <p:nvPicPr>
          <p:cNvPr id="1296" name="Google Shape;1296;p149"/>
          <p:cNvPicPr preferRelativeResize="0"/>
          <p:nvPr/>
        </p:nvPicPr>
        <p:blipFill>
          <a:blip r:embed="rId5">
            <a:alphaModFix/>
          </a:blip>
          <a:stretch>
            <a:fillRect/>
          </a:stretch>
        </p:blipFill>
        <p:spPr>
          <a:xfrm>
            <a:off x="4740255" y="1994575"/>
            <a:ext cx="3034021" cy="2975824"/>
          </a:xfrm>
          <a:prstGeom prst="rect">
            <a:avLst/>
          </a:prstGeom>
          <a:noFill/>
          <a:ln>
            <a:noFill/>
          </a:ln>
        </p:spPr>
      </p:pic>
      <p:sp>
        <p:nvSpPr>
          <p:cNvPr id="1297" name="Google Shape;1297;p149"/>
          <p:cNvSpPr txBox="1"/>
          <p:nvPr/>
        </p:nvSpPr>
        <p:spPr>
          <a:xfrm>
            <a:off x="4977438" y="1655875"/>
            <a:ext cx="2751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Compare peaksets (intervene in python)</a:t>
            </a:r>
            <a:endParaRPr sz="1000">
              <a:latin typeface="Lato"/>
              <a:ea typeface="Lato"/>
              <a:cs typeface="Lato"/>
              <a:sym typeface="Lat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50"/>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1303" name="Google Shape;1303;p150"/>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60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Understand the basics of </a:t>
            </a:r>
            <a:r>
              <a:rPr b="1" lang="en">
                <a:solidFill>
                  <a:srgbClr val="333333"/>
                </a:solidFill>
                <a:highlight>
                  <a:srgbClr val="FFFFFF"/>
                </a:highlight>
                <a:latin typeface="Montserrat"/>
                <a:ea typeface="Montserrat"/>
                <a:cs typeface="Montserrat"/>
                <a:sym typeface="Montserrat"/>
              </a:rPr>
              <a:t>CUT&amp;RUN</a:t>
            </a:r>
            <a:r>
              <a:rPr lang="en">
                <a:solidFill>
                  <a:srgbClr val="333333"/>
                </a:solidFill>
                <a:highlight>
                  <a:srgbClr val="FFFFFF"/>
                </a:highlight>
                <a:latin typeface="Montserrat"/>
                <a:ea typeface="Montserrat"/>
                <a:cs typeface="Montserrat"/>
                <a:sym typeface="Montserrat"/>
              </a:rPr>
              <a:t> data collection and processing workflow</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 Identify the next steps for your particular </a:t>
            </a:r>
            <a:r>
              <a:rPr b="1" lang="en">
                <a:solidFill>
                  <a:srgbClr val="333333"/>
                </a:solidFill>
                <a:highlight>
                  <a:schemeClr val="dk1"/>
                </a:highlight>
                <a:latin typeface="Montserrat"/>
                <a:ea typeface="Montserrat"/>
                <a:cs typeface="Montserrat"/>
                <a:sym typeface="Montserrat"/>
              </a:rPr>
              <a:t>CUT&amp;RUN </a:t>
            </a:r>
            <a:r>
              <a:rPr lang="en">
                <a:solidFill>
                  <a:srgbClr val="333333"/>
                </a:solidFill>
                <a:highlight>
                  <a:srgbClr val="FFFFFF"/>
                </a:highlight>
                <a:latin typeface="Montserrat"/>
                <a:ea typeface="Montserrat"/>
                <a:cs typeface="Montserrat"/>
                <a:sym typeface="Montserrat"/>
              </a:rPr>
              <a:t>data.</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Formulate questions to ask about your </a:t>
            </a:r>
            <a:r>
              <a:rPr b="1" lang="en">
                <a:solidFill>
                  <a:srgbClr val="333333"/>
                </a:solidFill>
                <a:highlight>
                  <a:schemeClr val="dk1"/>
                </a:highlight>
                <a:latin typeface="Montserrat"/>
                <a:ea typeface="Montserrat"/>
                <a:cs typeface="Montserrat"/>
                <a:sym typeface="Montserrat"/>
              </a:rPr>
              <a:t>CUT&amp;RUN</a:t>
            </a:r>
            <a:r>
              <a:rPr lang="en">
                <a:solidFill>
                  <a:srgbClr val="333333"/>
                </a:solidFill>
                <a:highlight>
                  <a:srgbClr val="FFFFFF"/>
                </a:highlight>
                <a:latin typeface="Montserrat"/>
                <a:ea typeface="Montserrat"/>
                <a:cs typeface="Montserrat"/>
                <a:sym typeface="Montserrat"/>
              </a:rPr>
              <a:t> data</a:t>
            </a:r>
            <a:endParaRPr>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1"/>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 Objectives</a:t>
            </a:r>
            <a:endParaRPr/>
          </a:p>
        </p:txBody>
      </p:sp>
      <p:sp>
        <p:nvSpPr>
          <p:cNvPr id="1309" name="Google Shape;1309;p151"/>
          <p:cNvSpPr txBox="1"/>
          <p:nvPr>
            <p:ph idx="1" type="body"/>
          </p:nvPr>
        </p:nvSpPr>
        <p:spPr>
          <a:xfrm>
            <a:off x="1297500" y="1567550"/>
            <a:ext cx="7337100" cy="3373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lt1"/>
              </a:buClr>
              <a:buSzPts val="1100"/>
              <a:buFont typeface="Arial"/>
              <a:buNone/>
            </a:pPr>
            <a:r>
              <a:rPr b="1" lang="en">
                <a:solidFill>
                  <a:srgbClr val="333333"/>
                </a:solidFill>
                <a:highlight>
                  <a:schemeClr val="dk1"/>
                </a:highlight>
                <a:latin typeface="Montserrat"/>
                <a:ea typeface="Montserrat"/>
                <a:cs typeface="Montserrat"/>
                <a:sym typeface="Montserrat"/>
              </a:rPr>
              <a:t>This chapter will cover the following materials:</a:t>
            </a:r>
            <a:endParaRPr b="1">
              <a:solidFill>
                <a:srgbClr val="333333"/>
              </a:solidFill>
              <a:highlight>
                <a:schemeClr val="dk1"/>
              </a:highlight>
              <a:latin typeface="Montserrat"/>
              <a:ea typeface="Montserrat"/>
              <a:cs typeface="Montserrat"/>
              <a:sym typeface="Montserrat"/>
            </a:endParaRPr>
          </a:p>
          <a:p>
            <a:pPr indent="-285750" lvl="0" marL="266700" rtl="0" algn="l">
              <a:lnSpc>
                <a:spcPct val="150000"/>
              </a:lnSpc>
              <a:spcBef>
                <a:spcPts val="600"/>
              </a:spcBef>
              <a:spcAft>
                <a:spcPts val="0"/>
              </a:spcAft>
              <a:buClr>
                <a:srgbClr val="333333"/>
              </a:buClr>
              <a:buSzPts val="2300"/>
              <a:buFont typeface="Montserrat"/>
              <a:buChar char="●"/>
            </a:pPr>
            <a:r>
              <a:rPr lang="en">
                <a:solidFill>
                  <a:srgbClr val="333333"/>
                </a:solidFill>
                <a:highlight>
                  <a:schemeClr val="dk1"/>
                </a:highlight>
                <a:latin typeface="Montserrat"/>
                <a:ea typeface="Montserrat"/>
                <a:cs typeface="Montserrat"/>
                <a:sym typeface="Montserrat"/>
              </a:rPr>
              <a:t>Understand the basics of </a:t>
            </a:r>
            <a:r>
              <a:rPr b="1" lang="en">
                <a:solidFill>
                  <a:srgbClr val="333333"/>
                </a:solidFill>
                <a:highlight>
                  <a:schemeClr val="dk1"/>
                </a:highlight>
                <a:latin typeface="Montserrat"/>
                <a:ea typeface="Montserrat"/>
                <a:cs typeface="Montserrat"/>
                <a:sym typeface="Montserrat"/>
              </a:rPr>
              <a:t>CUT&amp;RUN</a:t>
            </a:r>
            <a:r>
              <a:rPr lang="en">
                <a:solidFill>
                  <a:srgbClr val="333333"/>
                </a:solidFill>
                <a:highlight>
                  <a:schemeClr val="dk1"/>
                </a:highlight>
                <a:latin typeface="Montserrat"/>
                <a:ea typeface="Montserrat"/>
                <a:cs typeface="Montserrat"/>
                <a:sym typeface="Montserrat"/>
              </a:rPr>
              <a:t> and </a:t>
            </a:r>
            <a:r>
              <a:rPr b="1" lang="en">
                <a:solidFill>
                  <a:srgbClr val="333333"/>
                </a:solidFill>
                <a:highlight>
                  <a:schemeClr val="dk1"/>
                </a:highlight>
                <a:latin typeface="Montserrat"/>
                <a:ea typeface="Montserrat"/>
                <a:cs typeface="Montserrat"/>
                <a:sym typeface="Montserrat"/>
              </a:rPr>
              <a:t>CUT&amp;Tag</a:t>
            </a:r>
            <a:r>
              <a:rPr lang="en">
                <a:solidFill>
                  <a:srgbClr val="333333"/>
                </a:solidFill>
                <a:highlight>
                  <a:schemeClr val="dk1"/>
                </a:highlight>
                <a:latin typeface="Montserrat"/>
                <a:ea typeface="Montserrat"/>
                <a:cs typeface="Montserrat"/>
                <a:sym typeface="Montserrat"/>
              </a:rPr>
              <a:t> technologies</a:t>
            </a:r>
            <a:endParaRPr>
              <a:solidFill>
                <a:srgbClr val="333333"/>
              </a:solidFill>
              <a:highlight>
                <a:schemeClr val="dk1"/>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chemeClr val="dk1"/>
                </a:highlight>
                <a:latin typeface="Montserrat"/>
                <a:ea typeface="Montserrat"/>
                <a:cs typeface="Montserrat"/>
                <a:sym typeface="Montserrat"/>
              </a:rPr>
              <a:t>Introduce the use and application differences</a:t>
            </a:r>
            <a:endParaRPr>
              <a:solidFill>
                <a:srgbClr val="333333"/>
              </a:solidFill>
              <a:highlight>
                <a:schemeClr val="dk1"/>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latin typeface="Montserrat"/>
                <a:ea typeface="Montserrat"/>
                <a:cs typeface="Montserrat"/>
                <a:sym typeface="Montserrat"/>
              </a:rPr>
              <a:t>How to analyze the </a:t>
            </a:r>
            <a:r>
              <a:rPr b="1" lang="en">
                <a:latin typeface="Montserrat"/>
                <a:ea typeface="Montserrat"/>
                <a:cs typeface="Montserrat"/>
                <a:sym typeface="Montserrat"/>
              </a:rPr>
              <a:t>CUT&amp;RUN</a:t>
            </a:r>
            <a:r>
              <a:rPr lang="en">
                <a:latin typeface="Montserrat"/>
                <a:ea typeface="Montserrat"/>
                <a:cs typeface="Montserrat"/>
                <a:sym typeface="Montserrat"/>
              </a:rPr>
              <a:t> and </a:t>
            </a:r>
            <a:r>
              <a:rPr b="1" lang="en">
                <a:latin typeface="Montserrat"/>
                <a:ea typeface="Montserrat"/>
                <a:cs typeface="Montserrat"/>
                <a:sym typeface="Montserrat"/>
              </a:rPr>
              <a:t>CUT&amp;Tag</a:t>
            </a:r>
            <a:r>
              <a:rPr lang="en">
                <a:latin typeface="Montserrat"/>
                <a:ea typeface="Montserrat"/>
                <a:cs typeface="Montserrat"/>
                <a:sym typeface="Montserrat"/>
              </a:rPr>
              <a:t> data and tools for exploration</a:t>
            </a:r>
            <a:endParaRPr>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52"/>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Technology Summary</a:t>
            </a:r>
            <a:endParaRPr/>
          </a:p>
        </p:txBody>
      </p:sp>
      <p:graphicFrame>
        <p:nvGraphicFramePr>
          <p:cNvPr id="1315" name="Google Shape;1315;p152"/>
          <p:cNvGraphicFramePr/>
          <p:nvPr/>
        </p:nvGraphicFramePr>
        <p:xfrm>
          <a:off x="223100" y="1083100"/>
          <a:ext cx="3000000" cy="3000000"/>
        </p:xfrm>
        <a:graphic>
          <a:graphicData uri="http://schemas.openxmlformats.org/drawingml/2006/table">
            <a:tbl>
              <a:tblPr>
                <a:noFill/>
                <a:tableStyleId>{B9BB72A7-9792-4891-8875-51489309AA93}</a:tableStyleId>
              </a:tblPr>
              <a:tblGrid>
                <a:gridCol w="1171300"/>
                <a:gridCol w="3859525"/>
                <a:gridCol w="1675725"/>
                <a:gridCol w="1992450"/>
              </a:tblGrid>
              <a:tr h="390075">
                <a:tc>
                  <a:txBody>
                    <a:bodyPr/>
                    <a:lstStyle/>
                    <a:p>
                      <a:pPr indent="0" lvl="0" marL="0" rtl="0" algn="l">
                        <a:spcBef>
                          <a:spcPts val="0"/>
                        </a:spcBef>
                        <a:spcAft>
                          <a:spcPts val="0"/>
                        </a:spcAft>
                        <a:buNone/>
                      </a:pPr>
                      <a:r>
                        <a:rPr b="1" lang="en"/>
                        <a:t>Technology</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en"/>
                        <a:t>Description</a:t>
                      </a:r>
                      <a:endParaRPr b="1"/>
                    </a:p>
                  </a:txBody>
                  <a:tcPr marT="91425" marB="91425" marR="91425" marL="91425"/>
                </a:tc>
                <a:tc>
                  <a:txBody>
                    <a:bodyPr/>
                    <a:lstStyle/>
                    <a:p>
                      <a:pPr indent="0" lvl="0" marL="0" rtl="0" algn="l">
                        <a:spcBef>
                          <a:spcPts val="0"/>
                        </a:spcBef>
                        <a:spcAft>
                          <a:spcPts val="0"/>
                        </a:spcAft>
                        <a:buNone/>
                      </a:pPr>
                      <a:r>
                        <a:rPr b="1" lang="en"/>
                        <a:t>Target</a:t>
                      </a:r>
                      <a:endParaRPr b="1"/>
                    </a:p>
                  </a:txBody>
                  <a:tcPr marT="91425" marB="91425" marR="91425" marL="91425"/>
                </a:tc>
                <a:tc>
                  <a:txBody>
                    <a:bodyPr/>
                    <a:lstStyle/>
                    <a:p>
                      <a:pPr indent="0" lvl="0" marL="0" rtl="0" algn="l">
                        <a:spcBef>
                          <a:spcPts val="0"/>
                        </a:spcBef>
                        <a:spcAft>
                          <a:spcPts val="0"/>
                        </a:spcAft>
                        <a:buNone/>
                      </a:pPr>
                      <a:r>
                        <a:rPr b="1" lang="en"/>
                        <a:t>Reference</a:t>
                      </a:r>
                      <a:endParaRPr b="1"/>
                    </a:p>
                  </a:txBody>
                  <a:tcPr marT="91425" marB="91425" marR="91425" marL="91425"/>
                </a:tc>
              </a:tr>
              <a:tr h="534150">
                <a:tc>
                  <a:txBody>
                    <a:bodyPr/>
                    <a:lstStyle/>
                    <a:p>
                      <a:pPr indent="0" lvl="0" marL="0" rtl="0" algn="l">
                        <a:spcBef>
                          <a:spcPts val="0"/>
                        </a:spcBef>
                        <a:spcAft>
                          <a:spcPts val="0"/>
                        </a:spcAft>
                        <a:buNone/>
                      </a:pPr>
                      <a:r>
                        <a:rPr b="1" lang="en" sz="1100"/>
                        <a:t>ChIP-seq</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Traditional</a:t>
                      </a:r>
                      <a:r>
                        <a:rPr lang="en" sz="1100"/>
                        <a:t> epigenomic profiling methods that is time consuming and has high background noise.</a:t>
                      </a:r>
                      <a:endParaRPr sz="1100"/>
                    </a:p>
                  </a:txBody>
                  <a:tcPr marT="91425" marB="91425" marR="91425" marL="91425"/>
                </a:tc>
                <a:tc>
                  <a:txBody>
                    <a:bodyPr/>
                    <a:lstStyle/>
                    <a:p>
                      <a:pPr indent="0" lvl="0" marL="0" rtl="0" algn="l">
                        <a:spcBef>
                          <a:spcPts val="0"/>
                        </a:spcBef>
                        <a:spcAft>
                          <a:spcPts val="0"/>
                        </a:spcAft>
                        <a:buNone/>
                      </a:pPr>
                      <a:r>
                        <a:rPr lang="en" sz="1100"/>
                        <a:t>Histone modification and chromatin proteins</a:t>
                      </a:r>
                      <a:endParaRPr sz="1100"/>
                    </a:p>
                  </a:txBody>
                  <a:tcPr marT="91425" marB="91425" marR="91425" marL="91425"/>
                </a:tc>
                <a:tc>
                  <a:txBody>
                    <a:bodyPr/>
                    <a:lstStyle/>
                    <a:p>
                      <a:pPr indent="0" lvl="0" marL="0" rtl="0" algn="l">
                        <a:spcBef>
                          <a:spcPts val="0"/>
                        </a:spcBef>
                        <a:spcAft>
                          <a:spcPts val="0"/>
                        </a:spcAft>
                        <a:buNone/>
                      </a:pPr>
                      <a:r>
                        <a:rPr lang="en" sz="1100"/>
                        <a:t>Robertson G et al. Nature Methods. 2007</a:t>
                      </a:r>
                      <a:endParaRPr sz="1100"/>
                    </a:p>
                  </a:txBody>
                  <a:tcPr marT="91425" marB="91425" marR="91425" marL="91425"/>
                </a:tc>
              </a:tr>
              <a:tr h="534150">
                <a:tc>
                  <a:txBody>
                    <a:bodyPr/>
                    <a:lstStyle/>
                    <a:p>
                      <a:pPr indent="0" lvl="0" marL="0" rtl="0" algn="l">
                        <a:spcBef>
                          <a:spcPts val="0"/>
                        </a:spcBef>
                        <a:spcAft>
                          <a:spcPts val="0"/>
                        </a:spcAft>
                        <a:buNone/>
                      </a:pPr>
                      <a:r>
                        <a:rPr b="1" lang="en" sz="1100"/>
                        <a:t>CUT&amp;RUN</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Antibody-target chromatin profiling methods that is easy to conduct and has minimal background noise.</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solidFill>
                            <a:schemeClr val="lt1"/>
                          </a:solidFill>
                        </a:rPr>
                        <a:t>Histone modification, transcription factor, remodelers</a:t>
                      </a:r>
                      <a:endParaRPr sz="1100">
                        <a:solidFill>
                          <a:schemeClr val="lt1"/>
                        </a:solidFill>
                      </a:endParaRPr>
                    </a:p>
                  </a:txBody>
                  <a:tcPr marT="91425" marB="91425" marR="91425" marL="91425"/>
                </a:tc>
                <a:tc>
                  <a:txBody>
                    <a:bodyPr/>
                    <a:lstStyle/>
                    <a:p>
                      <a:pPr indent="0" lvl="0" marL="0" rtl="0" algn="l">
                        <a:spcBef>
                          <a:spcPts val="0"/>
                        </a:spcBef>
                        <a:spcAft>
                          <a:spcPts val="0"/>
                        </a:spcAft>
                        <a:buNone/>
                      </a:pPr>
                      <a:r>
                        <a:rPr lang="en" sz="1100"/>
                        <a:t>Skene et al. eLife. 2017</a:t>
                      </a:r>
                      <a:endParaRPr sz="1100"/>
                    </a:p>
                  </a:txBody>
                  <a:tcPr marT="91425" marB="91425" marR="91425" marL="91425"/>
                </a:tc>
              </a:tr>
              <a:tr h="534150">
                <a:tc>
                  <a:txBody>
                    <a:bodyPr/>
                    <a:lstStyle/>
                    <a:p>
                      <a:pPr indent="0" lvl="0" marL="0" rtl="0" algn="l">
                        <a:spcBef>
                          <a:spcPts val="0"/>
                        </a:spcBef>
                        <a:spcAft>
                          <a:spcPts val="0"/>
                        </a:spcAft>
                        <a:buNone/>
                      </a:pPr>
                      <a:r>
                        <a:rPr b="1" lang="en" sz="1100"/>
                        <a:t>autoCUT&amp;RUN</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Automatic CUT&amp;RUN using a 96-well to profile chromatin for high-throughput samples through robot.</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solidFill>
                            <a:schemeClr val="lt1"/>
                          </a:solidFill>
                        </a:rPr>
                        <a:t>Histone modification, transcription factor, remodelers</a:t>
                      </a:r>
                      <a:endParaRPr sz="1100"/>
                    </a:p>
                  </a:txBody>
                  <a:tcPr marT="91425" marB="91425" marR="91425" marL="91425"/>
                </a:tc>
                <a:tc>
                  <a:txBody>
                    <a:bodyPr/>
                    <a:lstStyle/>
                    <a:p>
                      <a:pPr indent="0" lvl="0" marL="0" rtl="0" algn="l">
                        <a:spcBef>
                          <a:spcPts val="0"/>
                        </a:spcBef>
                        <a:spcAft>
                          <a:spcPts val="0"/>
                        </a:spcAft>
                        <a:buNone/>
                      </a:pPr>
                      <a:r>
                        <a:rPr lang="en" sz="1100"/>
                        <a:t>Janssen et al. Epigenetics &amp; Chromatin. 2018</a:t>
                      </a:r>
                      <a:endParaRPr sz="1100"/>
                    </a:p>
                  </a:txBody>
                  <a:tcPr marT="91425" marB="91425" marR="91425" marL="91425"/>
                </a:tc>
              </a:tr>
              <a:tr h="534150">
                <a:tc>
                  <a:txBody>
                    <a:bodyPr/>
                    <a:lstStyle/>
                    <a:p>
                      <a:pPr indent="0" lvl="0" marL="0" rtl="0" algn="l">
                        <a:spcBef>
                          <a:spcPts val="0"/>
                        </a:spcBef>
                        <a:spcAft>
                          <a:spcPts val="0"/>
                        </a:spcAft>
                        <a:buNone/>
                      </a:pPr>
                      <a:r>
                        <a:rPr b="1" lang="en" sz="1100"/>
                        <a:t>CUT&amp;Tag</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Overcome limitations of ChIP-seq and CUT&amp;RUN by leveraging proteinA-Tn5 complex loaded with adapters.</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t>Histone </a:t>
                      </a:r>
                      <a:r>
                        <a:rPr lang="en" sz="1100"/>
                        <a:t>modification</a:t>
                      </a:r>
                      <a:r>
                        <a:rPr lang="en" sz="1100"/>
                        <a:t>, RNA PolII</a:t>
                      </a:r>
                      <a:endParaRPr sz="1100"/>
                    </a:p>
                  </a:txBody>
                  <a:tcPr marT="91425" marB="91425" marR="91425" marL="91425"/>
                </a:tc>
                <a:tc>
                  <a:txBody>
                    <a:bodyPr/>
                    <a:lstStyle/>
                    <a:p>
                      <a:pPr indent="0" lvl="0" marL="0" rtl="0" algn="l">
                        <a:spcBef>
                          <a:spcPts val="0"/>
                        </a:spcBef>
                        <a:spcAft>
                          <a:spcPts val="0"/>
                        </a:spcAft>
                        <a:buNone/>
                      </a:pPr>
                      <a:r>
                        <a:rPr lang="en" sz="1100"/>
                        <a:t>Kaya-Okur et al. Nature Communications. 2019</a:t>
                      </a:r>
                      <a:endParaRPr sz="1100"/>
                    </a:p>
                  </a:txBody>
                  <a:tcPr marT="91425" marB="91425" marR="91425" marL="91425"/>
                </a:tc>
              </a:tr>
              <a:tr h="534150">
                <a:tc>
                  <a:txBody>
                    <a:bodyPr/>
                    <a:lstStyle/>
                    <a:p>
                      <a:pPr indent="0" lvl="0" marL="0" rtl="0" algn="l">
                        <a:spcBef>
                          <a:spcPts val="0"/>
                        </a:spcBef>
                        <a:spcAft>
                          <a:spcPts val="0"/>
                        </a:spcAft>
                        <a:buNone/>
                      </a:pPr>
                      <a:r>
                        <a:rPr b="1" lang="en" sz="1100"/>
                        <a:t>autoCUT&amp;Tag</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Automatic CUT&amp;Tag </a:t>
                      </a:r>
                      <a:r>
                        <a:rPr lang="en" sz="1100">
                          <a:solidFill>
                            <a:schemeClr val="lt1"/>
                          </a:solidFill>
                        </a:rPr>
                        <a:t>using a 96-well to profile chromatin for high-throughput samples through robot.</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solidFill>
                            <a:schemeClr val="lt1"/>
                          </a:solidFill>
                        </a:rPr>
                        <a:t>Histone modification, RNA PolII</a:t>
                      </a:r>
                      <a:endParaRPr sz="1100"/>
                    </a:p>
                  </a:txBody>
                  <a:tcPr marT="91425" marB="91425" marR="91425" marL="91425"/>
                </a:tc>
                <a:tc>
                  <a:txBody>
                    <a:bodyPr/>
                    <a:lstStyle/>
                    <a:p>
                      <a:pPr indent="0" lvl="0" marL="0" rtl="0" algn="l">
                        <a:spcBef>
                          <a:spcPts val="0"/>
                        </a:spcBef>
                        <a:spcAft>
                          <a:spcPts val="0"/>
                        </a:spcAft>
                        <a:buNone/>
                      </a:pPr>
                      <a:r>
                        <a:rPr lang="en" sz="1100"/>
                        <a:t>Janssen et al. Nature Genetics. 2021</a:t>
                      </a:r>
                      <a:endParaRPr sz="1100"/>
                    </a:p>
                  </a:txBody>
                  <a:tcPr marT="91425" marB="91425" marR="91425" marL="91425"/>
                </a:tc>
              </a:tr>
              <a:tr h="466975">
                <a:tc>
                  <a:txBody>
                    <a:bodyPr/>
                    <a:lstStyle/>
                    <a:p>
                      <a:pPr indent="0" lvl="0" marL="0" rtl="0" algn="l">
                        <a:spcBef>
                          <a:spcPts val="0"/>
                        </a:spcBef>
                        <a:spcAft>
                          <a:spcPts val="0"/>
                        </a:spcAft>
                        <a:buNone/>
                      </a:pPr>
                      <a:r>
                        <a:rPr b="1" lang="en" sz="1100"/>
                        <a:t>CUTAC</a:t>
                      </a:r>
                      <a:endParaRPr b="1" sz="11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t>A simple modification of CUT&amp;Tag method that provides high-quality accessibility mapping</a:t>
                      </a:r>
                      <a:endParaRPr sz="1100"/>
                    </a:p>
                  </a:txBody>
                  <a:tcPr marT="91425" marB="91425" marR="91425" marL="91425"/>
                </a:tc>
                <a:tc>
                  <a:txBody>
                    <a:bodyPr/>
                    <a:lstStyle/>
                    <a:p>
                      <a:pPr indent="0" lvl="0" marL="0" rtl="0" algn="l">
                        <a:spcBef>
                          <a:spcPts val="0"/>
                        </a:spcBef>
                        <a:spcAft>
                          <a:spcPts val="0"/>
                        </a:spcAft>
                        <a:buNone/>
                      </a:pPr>
                      <a:r>
                        <a:rPr lang="en" sz="1100"/>
                        <a:t>RNA PolII</a:t>
                      </a:r>
                      <a:endParaRPr sz="1100"/>
                    </a:p>
                  </a:txBody>
                  <a:tcPr marT="91425" marB="91425" marR="91425" marL="91425"/>
                </a:tc>
                <a:tc>
                  <a:txBody>
                    <a:bodyPr/>
                    <a:lstStyle/>
                    <a:p>
                      <a:pPr indent="0" lvl="0" marL="0" rtl="0" algn="l">
                        <a:spcBef>
                          <a:spcPts val="0"/>
                        </a:spcBef>
                        <a:spcAft>
                          <a:spcPts val="0"/>
                        </a:spcAft>
                        <a:buNone/>
                      </a:pPr>
                      <a:r>
                        <a:rPr lang="en" sz="1100"/>
                        <a:t>Henikoff et al. eLife. 2020</a:t>
                      </a:r>
                      <a:endParaRPr sz="1100"/>
                    </a:p>
                  </a:txBody>
                  <a:tcPr marT="91425" marB="91425" marR="91425" marL="91425"/>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53"/>
          <p:cNvSpPr txBox="1"/>
          <p:nvPr>
            <p:ph type="title"/>
          </p:nvPr>
        </p:nvSpPr>
        <p:spPr>
          <a:xfrm>
            <a:off x="196275" y="16106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CUT&amp;RUN</a:t>
            </a:r>
            <a:endParaRPr/>
          </a:p>
          <a:p>
            <a:pPr indent="0" lvl="0" marL="0" rtl="0" algn="l">
              <a:spcBef>
                <a:spcPts val="0"/>
              </a:spcBef>
              <a:spcAft>
                <a:spcPts val="0"/>
              </a:spcAft>
              <a:buNone/>
            </a:pPr>
            <a:r>
              <a:rPr lang="en"/>
              <a:t>Experimental </a:t>
            </a:r>
            <a:endParaRPr/>
          </a:p>
          <a:p>
            <a:pPr indent="0" lvl="0" marL="0" rtl="0" algn="l">
              <a:spcBef>
                <a:spcPts val="0"/>
              </a:spcBef>
              <a:spcAft>
                <a:spcPts val="0"/>
              </a:spcAft>
              <a:buNone/>
            </a:pPr>
            <a:r>
              <a:rPr lang="en"/>
              <a:t>Procedure</a:t>
            </a:r>
            <a:endParaRPr/>
          </a:p>
        </p:txBody>
      </p:sp>
      <p:pic>
        <p:nvPicPr>
          <p:cNvPr id="1321" name="Google Shape;1321;p153"/>
          <p:cNvPicPr preferRelativeResize="0"/>
          <p:nvPr/>
        </p:nvPicPr>
        <p:blipFill>
          <a:blip r:embed="rId3">
            <a:alphaModFix/>
          </a:blip>
          <a:stretch>
            <a:fillRect/>
          </a:stretch>
        </p:blipFill>
        <p:spPr>
          <a:xfrm>
            <a:off x="3809325" y="0"/>
            <a:ext cx="5258700" cy="51435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54"/>
          <p:cNvSpPr txBox="1"/>
          <p:nvPr>
            <p:ph type="title"/>
          </p:nvPr>
        </p:nvSpPr>
        <p:spPr>
          <a:xfrm>
            <a:off x="1345525" y="48545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390"/>
              <a:t>CUT&amp;Tag Experimental Procedure</a:t>
            </a:r>
            <a:endParaRPr sz="3390"/>
          </a:p>
        </p:txBody>
      </p:sp>
      <p:pic>
        <p:nvPicPr>
          <p:cNvPr id="1327" name="Google Shape;1327;p154"/>
          <p:cNvPicPr preferRelativeResize="0"/>
          <p:nvPr/>
        </p:nvPicPr>
        <p:blipFill>
          <a:blip r:embed="rId3">
            <a:alphaModFix/>
          </a:blip>
          <a:stretch>
            <a:fillRect/>
          </a:stretch>
        </p:blipFill>
        <p:spPr>
          <a:xfrm>
            <a:off x="815100" y="1118850"/>
            <a:ext cx="7327674" cy="4122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8"/>
          <p:cNvSpPr txBox="1"/>
          <p:nvPr>
            <p:ph type="title"/>
          </p:nvPr>
        </p:nvSpPr>
        <p:spPr>
          <a:xfrm>
            <a:off x="1117200" y="366100"/>
            <a:ext cx="7950600" cy="130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290"/>
              <a:t>Q: </a:t>
            </a:r>
            <a:r>
              <a:rPr lang="en" sz="2290"/>
              <a:t>What are metadata?</a:t>
            </a:r>
            <a:endParaRPr sz="2290"/>
          </a:p>
          <a:p>
            <a:pPr indent="0" lvl="0" marL="0" rtl="0" algn="l">
              <a:spcBef>
                <a:spcPts val="1000"/>
              </a:spcBef>
              <a:spcAft>
                <a:spcPts val="0"/>
              </a:spcAft>
              <a:buSzPts val="990"/>
              <a:buNone/>
            </a:pPr>
            <a:r>
              <a:rPr lang="en" sz="2290"/>
              <a:t>A: Anything and everything that should be known about your samples!</a:t>
            </a:r>
            <a:endParaRPr sz="2290"/>
          </a:p>
        </p:txBody>
      </p:sp>
      <p:grpSp>
        <p:nvGrpSpPr>
          <p:cNvPr id="399" name="Google Shape;399;p38"/>
          <p:cNvGrpSpPr/>
          <p:nvPr/>
        </p:nvGrpSpPr>
        <p:grpSpPr>
          <a:xfrm>
            <a:off x="179125" y="2537125"/>
            <a:ext cx="1682249" cy="881300"/>
            <a:chOff x="1001025" y="2804600"/>
            <a:chExt cx="1682249" cy="881300"/>
          </a:xfrm>
        </p:grpSpPr>
        <p:pic>
          <p:nvPicPr>
            <p:cNvPr id="400" name="Google Shape;400;p38"/>
            <p:cNvPicPr preferRelativeResize="0"/>
            <p:nvPr/>
          </p:nvPicPr>
          <p:blipFill>
            <a:blip r:embed="rId3">
              <a:alphaModFix/>
            </a:blip>
            <a:stretch>
              <a:fillRect/>
            </a:stretch>
          </p:blipFill>
          <p:spPr>
            <a:xfrm>
              <a:off x="1001025" y="2804600"/>
              <a:ext cx="841124" cy="841124"/>
            </a:xfrm>
            <a:prstGeom prst="rect">
              <a:avLst/>
            </a:prstGeom>
            <a:noFill/>
            <a:ln>
              <a:noFill/>
            </a:ln>
          </p:spPr>
        </p:pic>
        <p:pic>
          <p:nvPicPr>
            <p:cNvPr id="401" name="Google Shape;401;p38"/>
            <p:cNvPicPr preferRelativeResize="0"/>
            <p:nvPr/>
          </p:nvPicPr>
          <p:blipFill>
            <a:blip r:embed="rId3">
              <a:alphaModFix/>
            </a:blip>
            <a:stretch>
              <a:fillRect/>
            </a:stretch>
          </p:blipFill>
          <p:spPr>
            <a:xfrm>
              <a:off x="1264825" y="2804600"/>
              <a:ext cx="841124" cy="841124"/>
            </a:xfrm>
            <a:prstGeom prst="rect">
              <a:avLst/>
            </a:prstGeom>
            <a:noFill/>
            <a:ln>
              <a:noFill/>
            </a:ln>
          </p:spPr>
        </p:pic>
        <p:pic>
          <p:nvPicPr>
            <p:cNvPr id="402" name="Google Shape;402;p38"/>
            <p:cNvPicPr preferRelativeResize="0"/>
            <p:nvPr/>
          </p:nvPicPr>
          <p:blipFill>
            <a:blip r:embed="rId3">
              <a:alphaModFix/>
            </a:blip>
            <a:stretch>
              <a:fillRect/>
            </a:stretch>
          </p:blipFill>
          <p:spPr>
            <a:xfrm>
              <a:off x="1556500" y="2804600"/>
              <a:ext cx="841124" cy="841124"/>
            </a:xfrm>
            <a:prstGeom prst="rect">
              <a:avLst/>
            </a:prstGeom>
            <a:noFill/>
            <a:ln>
              <a:noFill/>
            </a:ln>
          </p:spPr>
        </p:pic>
        <p:pic>
          <p:nvPicPr>
            <p:cNvPr id="403" name="Google Shape;403;p38"/>
            <p:cNvPicPr preferRelativeResize="0"/>
            <p:nvPr/>
          </p:nvPicPr>
          <p:blipFill>
            <a:blip r:embed="rId3">
              <a:alphaModFix/>
            </a:blip>
            <a:stretch>
              <a:fillRect/>
            </a:stretch>
          </p:blipFill>
          <p:spPr>
            <a:xfrm>
              <a:off x="1842150" y="2804600"/>
              <a:ext cx="841124" cy="841124"/>
            </a:xfrm>
            <a:prstGeom prst="rect">
              <a:avLst/>
            </a:prstGeom>
            <a:noFill/>
            <a:ln>
              <a:noFill/>
            </a:ln>
          </p:spPr>
        </p:pic>
        <p:sp>
          <p:nvSpPr>
            <p:cNvPr id="404" name="Google Shape;404;p38"/>
            <p:cNvSpPr/>
            <p:nvPr/>
          </p:nvSpPr>
          <p:spPr>
            <a:xfrm>
              <a:off x="1264825" y="3138100"/>
              <a:ext cx="1132800" cy="5478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38"/>
          <p:cNvGrpSpPr/>
          <p:nvPr/>
        </p:nvGrpSpPr>
        <p:grpSpPr>
          <a:xfrm>
            <a:off x="179125" y="3582425"/>
            <a:ext cx="1682249" cy="881300"/>
            <a:chOff x="1001025" y="2804600"/>
            <a:chExt cx="1682249" cy="881300"/>
          </a:xfrm>
        </p:grpSpPr>
        <p:pic>
          <p:nvPicPr>
            <p:cNvPr id="406" name="Google Shape;406;p38"/>
            <p:cNvPicPr preferRelativeResize="0"/>
            <p:nvPr/>
          </p:nvPicPr>
          <p:blipFill>
            <a:blip r:embed="rId3">
              <a:alphaModFix/>
            </a:blip>
            <a:stretch>
              <a:fillRect/>
            </a:stretch>
          </p:blipFill>
          <p:spPr>
            <a:xfrm>
              <a:off x="1001025" y="2804600"/>
              <a:ext cx="841124" cy="841124"/>
            </a:xfrm>
            <a:prstGeom prst="rect">
              <a:avLst/>
            </a:prstGeom>
            <a:noFill/>
            <a:ln>
              <a:noFill/>
            </a:ln>
          </p:spPr>
        </p:pic>
        <p:pic>
          <p:nvPicPr>
            <p:cNvPr id="407" name="Google Shape;407;p38"/>
            <p:cNvPicPr preferRelativeResize="0"/>
            <p:nvPr/>
          </p:nvPicPr>
          <p:blipFill>
            <a:blip r:embed="rId3">
              <a:alphaModFix/>
            </a:blip>
            <a:stretch>
              <a:fillRect/>
            </a:stretch>
          </p:blipFill>
          <p:spPr>
            <a:xfrm>
              <a:off x="1264825" y="2804600"/>
              <a:ext cx="841124" cy="841124"/>
            </a:xfrm>
            <a:prstGeom prst="rect">
              <a:avLst/>
            </a:prstGeom>
            <a:noFill/>
            <a:ln>
              <a:noFill/>
            </a:ln>
          </p:spPr>
        </p:pic>
        <p:pic>
          <p:nvPicPr>
            <p:cNvPr id="408" name="Google Shape;408;p38"/>
            <p:cNvPicPr preferRelativeResize="0"/>
            <p:nvPr/>
          </p:nvPicPr>
          <p:blipFill>
            <a:blip r:embed="rId3">
              <a:alphaModFix/>
            </a:blip>
            <a:stretch>
              <a:fillRect/>
            </a:stretch>
          </p:blipFill>
          <p:spPr>
            <a:xfrm>
              <a:off x="1556500" y="2804600"/>
              <a:ext cx="841124" cy="841124"/>
            </a:xfrm>
            <a:prstGeom prst="rect">
              <a:avLst/>
            </a:prstGeom>
            <a:noFill/>
            <a:ln>
              <a:noFill/>
            </a:ln>
          </p:spPr>
        </p:pic>
        <p:pic>
          <p:nvPicPr>
            <p:cNvPr id="409" name="Google Shape;409;p38"/>
            <p:cNvPicPr preferRelativeResize="0"/>
            <p:nvPr/>
          </p:nvPicPr>
          <p:blipFill>
            <a:blip r:embed="rId3">
              <a:alphaModFix/>
            </a:blip>
            <a:stretch>
              <a:fillRect/>
            </a:stretch>
          </p:blipFill>
          <p:spPr>
            <a:xfrm>
              <a:off x="1842150" y="2804600"/>
              <a:ext cx="841124" cy="841124"/>
            </a:xfrm>
            <a:prstGeom prst="rect">
              <a:avLst/>
            </a:prstGeom>
            <a:noFill/>
            <a:ln>
              <a:noFill/>
            </a:ln>
          </p:spPr>
        </p:pic>
        <p:sp>
          <p:nvSpPr>
            <p:cNvPr id="410" name="Google Shape;410;p38"/>
            <p:cNvSpPr/>
            <p:nvPr/>
          </p:nvSpPr>
          <p:spPr>
            <a:xfrm>
              <a:off x="1264825" y="3138100"/>
              <a:ext cx="1132800" cy="5478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8"/>
          <p:cNvSpPr txBox="1"/>
          <p:nvPr/>
        </p:nvSpPr>
        <p:spPr>
          <a:xfrm>
            <a:off x="394150" y="2343275"/>
            <a:ext cx="12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     B     C    D</a:t>
            </a:r>
            <a:endParaRPr>
              <a:latin typeface="Lato"/>
              <a:ea typeface="Lato"/>
              <a:cs typeface="Lato"/>
              <a:sym typeface="Lato"/>
            </a:endParaRPr>
          </a:p>
        </p:txBody>
      </p:sp>
      <p:sp>
        <p:nvSpPr>
          <p:cNvPr id="412" name="Google Shape;412;p38"/>
          <p:cNvSpPr txBox="1"/>
          <p:nvPr/>
        </p:nvSpPr>
        <p:spPr>
          <a:xfrm>
            <a:off x="394150" y="3418425"/>
            <a:ext cx="12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E     F    G    H</a:t>
            </a:r>
            <a:endParaRPr>
              <a:latin typeface="Lato"/>
              <a:ea typeface="Lato"/>
              <a:cs typeface="Lato"/>
              <a:sym typeface="Lato"/>
            </a:endParaRPr>
          </a:p>
        </p:txBody>
      </p:sp>
      <p:pic>
        <p:nvPicPr>
          <p:cNvPr id="413" name="Google Shape;413;p38"/>
          <p:cNvPicPr preferRelativeResize="0"/>
          <p:nvPr/>
        </p:nvPicPr>
        <p:blipFill>
          <a:blip r:embed="rId4">
            <a:alphaModFix/>
          </a:blip>
          <a:stretch>
            <a:fillRect/>
          </a:stretch>
        </p:blipFill>
        <p:spPr>
          <a:xfrm>
            <a:off x="6571100" y="2856511"/>
            <a:ext cx="1709375" cy="1812973"/>
          </a:xfrm>
          <a:prstGeom prst="rect">
            <a:avLst/>
          </a:prstGeom>
          <a:noFill/>
          <a:ln>
            <a:noFill/>
          </a:ln>
        </p:spPr>
      </p:pic>
      <p:graphicFrame>
        <p:nvGraphicFramePr>
          <p:cNvPr id="414" name="Google Shape;414;p38"/>
          <p:cNvGraphicFramePr/>
          <p:nvPr/>
        </p:nvGraphicFramePr>
        <p:xfrm>
          <a:off x="2167850" y="1966550"/>
          <a:ext cx="3000000" cy="3000000"/>
        </p:xfrm>
        <a:graphic>
          <a:graphicData uri="http://schemas.openxmlformats.org/drawingml/2006/table">
            <a:tbl>
              <a:tblPr>
                <a:noFill/>
                <a:tableStyleId>{CCA0C149-12BE-4D42-B572-B64DCD3057FD}</a:tableStyleId>
              </a:tblPr>
              <a:tblGrid>
                <a:gridCol w="769200"/>
                <a:gridCol w="744100"/>
                <a:gridCol w="1111975"/>
                <a:gridCol w="735750"/>
                <a:gridCol w="735750"/>
              </a:tblGrid>
              <a:tr h="363325">
                <a:tc>
                  <a:txBody>
                    <a:bodyPr/>
                    <a:lstStyle/>
                    <a:p>
                      <a:pPr indent="0" lvl="0" marL="0" rtl="0" algn="l">
                        <a:lnSpc>
                          <a:spcPct val="115000"/>
                        </a:lnSpc>
                        <a:spcBef>
                          <a:spcPts val="0"/>
                        </a:spcBef>
                        <a:spcAft>
                          <a:spcPts val="0"/>
                        </a:spcAft>
                        <a:buNone/>
                      </a:pPr>
                      <a:r>
                        <a:rPr b="1" lang="en" sz="1000"/>
                        <a:t>sample_id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mouse_id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processing_date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treatment</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2450">
                <a:tc>
                  <a:txBody>
                    <a:bodyPr/>
                    <a:lstStyle/>
                    <a:p>
                      <a:pPr indent="0" lvl="0" marL="0" rtl="0" algn="l">
                        <a:lnSpc>
                          <a:spcPct val="115000"/>
                        </a:lnSpc>
                        <a:spcBef>
                          <a:spcPts val="0"/>
                        </a:spcBef>
                        <a:spcAft>
                          <a:spcPts val="0"/>
                        </a:spcAft>
                        <a:buNone/>
                      </a:pPr>
                      <a:r>
                        <a:rPr lang="en" sz="1000"/>
                        <a:t>A</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3-10-21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2450">
                <a:tc>
                  <a:txBody>
                    <a:bodyPr/>
                    <a:lstStyle/>
                    <a:p>
                      <a:pPr indent="0" lvl="0" marL="0" rtl="0" algn="l">
                        <a:lnSpc>
                          <a:spcPct val="115000"/>
                        </a:lnSpc>
                        <a:spcBef>
                          <a:spcPts val="0"/>
                        </a:spcBef>
                        <a:spcAft>
                          <a:spcPts val="0"/>
                        </a:spcAft>
                        <a:buNone/>
                      </a:pPr>
                      <a:r>
                        <a:rPr lang="en" sz="1000"/>
                        <a:t>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4-12-21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2450">
                <a:tc>
                  <a:txBody>
                    <a:bodyPr/>
                    <a:lstStyle/>
                    <a:p>
                      <a:pPr indent="0" lvl="0" marL="0" rtl="0" algn="l">
                        <a:lnSpc>
                          <a:spcPct val="115000"/>
                        </a:lnSpc>
                        <a:spcBef>
                          <a:spcPts val="0"/>
                        </a:spcBef>
                        <a:spcAft>
                          <a:spcPts val="0"/>
                        </a:spcAft>
                        <a:buNone/>
                      </a:pPr>
                      <a:r>
                        <a:rPr lang="en" sz="1000"/>
                        <a:t>C</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3-10-21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2450">
                <a:tc>
                  <a:txBody>
                    <a:bodyPr/>
                    <a:lstStyle/>
                    <a:p>
                      <a:pPr indent="0" lvl="0" marL="0" rtl="0" algn="l">
                        <a:lnSpc>
                          <a:spcPct val="115000"/>
                        </a:lnSpc>
                        <a:spcBef>
                          <a:spcPts val="0"/>
                        </a:spcBef>
                        <a:spcAft>
                          <a:spcPts val="0"/>
                        </a:spcAft>
                        <a:buNone/>
                      </a:pPr>
                      <a:r>
                        <a:rPr lang="en" sz="1000"/>
                        <a:t>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4-12-21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None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2450">
                <a:tc>
                  <a:txBody>
                    <a:bodyPr/>
                    <a:lstStyle/>
                    <a:p>
                      <a:pPr indent="0" lvl="0" marL="0" rtl="0" algn="l">
                        <a:lnSpc>
                          <a:spcPct val="115000"/>
                        </a:lnSpc>
                        <a:spcBef>
                          <a:spcPts val="0"/>
                        </a:spcBef>
                        <a:spcAft>
                          <a:spcPts val="0"/>
                        </a:spcAft>
                        <a:buNone/>
                      </a:pPr>
                      <a:r>
                        <a:rPr lang="en" sz="1000"/>
                        <a: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3-10-21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Morphine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2450">
                <a:tc>
                  <a:txBody>
                    <a:bodyPr/>
                    <a:lstStyle/>
                    <a:p>
                      <a:pPr indent="0" lvl="0" marL="0" rtl="0" algn="l">
                        <a:lnSpc>
                          <a:spcPct val="115000"/>
                        </a:lnSpc>
                        <a:spcBef>
                          <a:spcPts val="0"/>
                        </a:spcBef>
                        <a:spcAft>
                          <a:spcPts val="0"/>
                        </a:spcAft>
                        <a:buNone/>
                      </a:pPr>
                      <a:r>
                        <a:rPr lang="en" sz="1000"/>
                        <a:t>F</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4-12-21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Morphine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2450">
                <a:tc>
                  <a:txBody>
                    <a:bodyPr/>
                    <a:lstStyle/>
                    <a:p>
                      <a:pPr indent="0" lvl="0" marL="0" rtl="0" algn="l">
                        <a:lnSpc>
                          <a:spcPct val="115000"/>
                        </a:lnSpc>
                        <a:spcBef>
                          <a:spcPts val="0"/>
                        </a:spcBef>
                        <a:spcAft>
                          <a:spcPts val="0"/>
                        </a:spcAft>
                        <a:buNone/>
                      </a:pPr>
                      <a:r>
                        <a:rPr lang="en" sz="1000"/>
                        <a:t>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3-10-21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Morphine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2450">
                <a:tc>
                  <a:txBody>
                    <a:bodyPr/>
                    <a:lstStyle/>
                    <a:p>
                      <a:pPr indent="0" lvl="0" marL="0" rtl="0" algn="l">
                        <a:lnSpc>
                          <a:spcPct val="115000"/>
                        </a:lnSpc>
                        <a:spcBef>
                          <a:spcPts val="0"/>
                        </a:spcBef>
                        <a:spcAft>
                          <a:spcPts val="0"/>
                        </a:spcAft>
                        <a:buNone/>
                      </a:pPr>
                      <a:r>
                        <a:rPr lang="en" sz="1000"/>
                        <a:t>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4-12-21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Morphine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15" name="Google Shape;415;p38"/>
          <p:cNvSpPr/>
          <p:nvPr/>
        </p:nvSpPr>
        <p:spPr>
          <a:xfrm>
            <a:off x="6835600" y="1494275"/>
            <a:ext cx="2084400" cy="849000"/>
          </a:xfrm>
          <a:prstGeom prst="wedgeRectCallout">
            <a:avLst>
              <a:gd fmla="val -21507" name="adj1"/>
              <a:gd fmla="val 11716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know everything I need to know about these samples from their metadata!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id="1332" name="Google Shape;1332;p155"/>
          <p:cNvPicPr preferRelativeResize="0"/>
          <p:nvPr/>
        </p:nvPicPr>
        <p:blipFill>
          <a:blip r:embed="rId3">
            <a:alphaModFix/>
          </a:blip>
          <a:stretch>
            <a:fillRect/>
          </a:stretch>
        </p:blipFill>
        <p:spPr>
          <a:xfrm>
            <a:off x="3425200" y="187538"/>
            <a:ext cx="5550025" cy="4768424"/>
          </a:xfrm>
          <a:prstGeom prst="rect">
            <a:avLst/>
          </a:prstGeom>
          <a:noFill/>
          <a:ln>
            <a:noFill/>
          </a:ln>
        </p:spPr>
      </p:pic>
      <p:sp>
        <p:nvSpPr>
          <p:cNvPr id="1333" name="Google Shape;1333;p155"/>
          <p:cNvSpPr txBox="1"/>
          <p:nvPr>
            <p:ph type="title"/>
          </p:nvPr>
        </p:nvSpPr>
        <p:spPr>
          <a:xfrm>
            <a:off x="196275" y="16106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CUTAC</a:t>
            </a:r>
            <a:endParaRPr/>
          </a:p>
          <a:p>
            <a:pPr indent="0" lvl="0" marL="0" rtl="0" algn="l">
              <a:spcBef>
                <a:spcPts val="0"/>
              </a:spcBef>
              <a:spcAft>
                <a:spcPts val="0"/>
              </a:spcAft>
              <a:buNone/>
            </a:pPr>
            <a:r>
              <a:rPr lang="en"/>
              <a:t>Compared </a:t>
            </a:r>
            <a:endParaRPr/>
          </a:p>
          <a:p>
            <a:pPr indent="0" lvl="0" marL="0" rtl="0" algn="l">
              <a:spcBef>
                <a:spcPts val="0"/>
              </a:spcBef>
              <a:spcAft>
                <a:spcPts val="0"/>
              </a:spcAft>
              <a:buNone/>
            </a:pPr>
            <a:r>
              <a:rPr lang="en"/>
              <a:t>with</a:t>
            </a:r>
            <a:endParaRPr/>
          </a:p>
          <a:p>
            <a:pPr indent="0" lvl="0" marL="0" rtl="0" algn="l">
              <a:spcBef>
                <a:spcPts val="0"/>
              </a:spcBef>
              <a:spcAft>
                <a:spcPts val="0"/>
              </a:spcAft>
              <a:buNone/>
            </a:pPr>
            <a:r>
              <a:rPr lang="en"/>
              <a:t>CUT&amp;Tag</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56"/>
          <p:cNvSpPr txBox="1"/>
          <p:nvPr>
            <p:ph type="title"/>
          </p:nvPr>
        </p:nvSpPr>
        <p:spPr>
          <a:xfrm>
            <a:off x="98275" y="1538250"/>
            <a:ext cx="3188700" cy="914100"/>
          </a:xfrm>
          <a:prstGeom prst="rect">
            <a:avLst/>
          </a:prstGeom>
        </p:spPr>
        <p:txBody>
          <a:bodyPr anchorCtr="0" anchor="t" bIns="91425" lIns="91425" spcFirstLastPara="1" rIns="91425" wrap="square" tIns="91425">
            <a:normAutofit fontScale="90000"/>
          </a:bodyPr>
          <a:lstStyle/>
          <a:p>
            <a:pPr indent="0" lvl="0" marL="0" rtl="0" algn="l">
              <a:lnSpc>
                <a:spcPct val="140000"/>
              </a:lnSpc>
              <a:spcBef>
                <a:spcPts val="1500"/>
              </a:spcBef>
              <a:spcAft>
                <a:spcPts val="0"/>
              </a:spcAft>
              <a:buClr>
                <a:schemeClr val="lt1"/>
              </a:buClr>
              <a:buSzPct val="47826"/>
              <a:buFont typeface="Arial"/>
              <a:buNone/>
            </a:pPr>
            <a:r>
              <a:rPr lang="en" sz="2300">
                <a:solidFill>
                  <a:srgbClr val="222222"/>
                </a:solidFill>
                <a:highlight>
                  <a:srgbClr val="FFFFFF"/>
                </a:highlight>
              </a:rPr>
              <a:t>CUT&amp;RUN of H3K27me3 requires only </a:t>
            </a:r>
            <a:r>
              <a:rPr b="1" lang="en" sz="2300">
                <a:solidFill>
                  <a:srgbClr val="222222"/>
                </a:solidFill>
                <a:highlight>
                  <a:srgbClr val="FFFFFF"/>
                </a:highlight>
              </a:rPr>
              <a:t>100 cells</a:t>
            </a:r>
            <a:r>
              <a:rPr lang="en" sz="2300">
                <a:solidFill>
                  <a:srgbClr val="222222"/>
                </a:solidFill>
                <a:highlight>
                  <a:srgbClr val="FFFFFF"/>
                </a:highlight>
              </a:rPr>
              <a:t> to profile the human polycomb chromatin landscape.</a:t>
            </a:r>
            <a:endParaRPr sz="2300">
              <a:solidFill>
                <a:srgbClr val="222222"/>
              </a:solidFill>
              <a:highlight>
                <a:srgbClr val="FFFFFF"/>
              </a:highlight>
            </a:endParaRPr>
          </a:p>
          <a:p>
            <a:pPr indent="0" lvl="0" marL="0" rtl="0" algn="l">
              <a:spcBef>
                <a:spcPts val="1200"/>
              </a:spcBef>
              <a:spcAft>
                <a:spcPts val="0"/>
              </a:spcAft>
              <a:buNone/>
            </a:pPr>
            <a:r>
              <a:t/>
            </a:r>
            <a:endParaRPr/>
          </a:p>
        </p:txBody>
      </p:sp>
      <p:pic>
        <p:nvPicPr>
          <p:cNvPr id="1339" name="Google Shape;1339;p156"/>
          <p:cNvPicPr preferRelativeResize="0"/>
          <p:nvPr/>
        </p:nvPicPr>
        <p:blipFill rotWithShape="1">
          <a:blip r:embed="rId3">
            <a:alphaModFix/>
          </a:blip>
          <a:srcRect b="0" l="0" r="36700" t="0"/>
          <a:stretch/>
        </p:blipFill>
        <p:spPr>
          <a:xfrm>
            <a:off x="3286975" y="423675"/>
            <a:ext cx="5788052" cy="4505049"/>
          </a:xfrm>
          <a:prstGeom prst="rect">
            <a:avLst/>
          </a:prstGeom>
          <a:noFill/>
          <a:ln>
            <a:noFill/>
          </a:ln>
        </p:spPr>
      </p:pic>
      <p:sp>
        <p:nvSpPr>
          <p:cNvPr id="1340" name="Google Shape;1340;p156"/>
          <p:cNvSpPr/>
          <p:nvPr/>
        </p:nvSpPr>
        <p:spPr>
          <a:xfrm>
            <a:off x="3145900" y="404975"/>
            <a:ext cx="367500" cy="273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57"/>
          <p:cNvSpPr txBox="1"/>
          <p:nvPr>
            <p:ph type="title"/>
          </p:nvPr>
        </p:nvSpPr>
        <p:spPr>
          <a:xfrm>
            <a:off x="97775" y="1503150"/>
            <a:ext cx="2808900" cy="914100"/>
          </a:xfrm>
          <a:prstGeom prst="rect">
            <a:avLst/>
          </a:prstGeom>
        </p:spPr>
        <p:txBody>
          <a:bodyPr anchorCtr="0" anchor="t" bIns="91425" lIns="91425" spcFirstLastPara="1" rIns="91425" wrap="square" tIns="91425">
            <a:normAutofit fontScale="90000"/>
          </a:bodyPr>
          <a:lstStyle/>
          <a:p>
            <a:pPr indent="0" lvl="0" marL="0" rtl="0" algn="l">
              <a:lnSpc>
                <a:spcPct val="140000"/>
              </a:lnSpc>
              <a:spcBef>
                <a:spcPts val="1500"/>
              </a:spcBef>
              <a:spcAft>
                <a:spcPts val="0"/>
              </a:spcAft>
              <a:buClr>
                <a:schemeClr val="lt1"/>
              </a:buClr>
              <a:buSzPct val="47826"/>
              <a:buFont typeface="Arial"/>
              <a:buNone/>
            </a:pPr>
            <a:r>
              <a:rPr lang="en" sz="2300">
                <a:solidFill>
                  <a:srgbClr val="222222"/>
                </a:solidFill>
                <a:highlight>
                  <a:srgbClr val="FFFFFF"/>
                </a:highlight>
              </a:rPr>
              <a:t>CUT&amp;RUN requires only </a:t>
            </a:r>
            <a:r>
              <a:rPr b="1" lang="en" sz="2300">
                <a:solidFill>
                  <a:srgbClr val="222222"/>
                </a:solidFill>
                <a:highlight>
                  <a:srgbClr val="FFFFFF"/>
                </a:highlight>
              </a:rPr>
              <a:t>1,000 cells and 4 million</a:t>
            </a:r>
            <a:r>
              <a:rPr lang="en" sz="2300">
                <a:solidFill>
                  <a:srgbClr val="222222"/>
                </a:solidFill>
                <a:highlight>
                  <a:srgbClr val="FFFFFF"/>
                </a:highlight>
              </a:rPr>
              <a:t> fragments to delineate human CTCF peaks</a:t>
            </a:r>
            <a:endParaRPr sz="2300">
              <a:solidFill>
                <a:srgbClr val="222222"/>
              </a:solidFill>
              <a:highlight>
                <a:srgbClr val="FFFFFF"/>
              </a:highlight>
            </a:endParaRPr>
          </a:p>
          <a:p>
            <a:pPr indent="0" lvl="0" marL="0" rtl="0" algn="l">
              <a:spcBef>
                <a:spcPts val="1200"/>
              </a:spcBef>
              <a:spcAft>
                <a:spcPts val="0"/>
              </a:spcAft>
              <a:buNone/>
            </a:pPr>
            <a:r>
              <a:t/>
            </a:r>
            <a:endParaRPr/>
          </a:p>
        </p:txBody>
      </p:sp>
      <p:pic>
        <p:nvPicPr>
          <p:cNvPr id="1346" name="Google Shape;1346;p157"/>
          <p:cNvPicPr preferRelativeResize="0"/>
          <p:nvPr/>
        </p:nvPicPr>
        <p:blipFill rotWithShape="1">
          <a:blip r:embed="rId3">
            <a:alphaModFix/>
          </a:blip>
          <a:srcRect b="43952" l="0" r="0" t="0"/>
          <a:stretch/>
        </p:blipFill>
        <p:spPr>
          <a:xfrm>
            <a:off x="2854275" y="563900"/>
            <a:ext cx="6244850" cy="4190001"/>
          </a:xfrm>
          <a:prstGeom prst="rect">
            <a:avLst/>
          </a:prstGeom>
          <a:noFill/>
          <a:ln>
            <a:noFill/>
          </a:ln>
        </p:spPr>
      </p:pic>
      <p:sp>
        <p:nvSpPr>
          <p:cNvPr id="1347" name="Google Shape;1347;p157"/>
          <p:cNvSpPr/>
          <p:nvPr/>
        </p:nvSpPr>
        <p:spPr>
          <a:xfrm>
            <a:off x="2769950" y="481875"/>
            <a:ext cx="367500" cy="273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58"/>
          <p:cNvSpPr txBox="1"/>
          <p:nvPr>
            <p:ph type="title"/>
          </p:nvPr>
        </p:nvSpPr>
        <p:spPr>
          <a:xfrm>
            <a:off x="1233025" y="381000"/>
            <a:ext cx="79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rPr>
              <a:t>Chromatin Landscapes Profiled by Different Methods</a:t>
            </a:r>
            <a:endParaRPr sz="5300"/>
          </a:p>
        </p:txBody>
      </p:sp>
      <p:sp>
        <p:nvSpPr>
          <p:cNvPr id="1353" name="Google Shape;1353;p15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4" name="Google Shape;1354;p158"/>
          <p:cNvPicPr preferRelativeResize="0"/>
          <p:nvPr/>
        </p:nvPicPr>
        <p:blipFill rotWithShape="1">
          <a:blip r:embed="rId3">
            <a:alphaModFix/>
          </a:blip>
          <a:srcRect b="70050" l="0" r="0" t="0"/>
          <a:stretch/>
        </p:blipFill>
        <p:spPr>
          <a:xfrm>
            <a:off x="153775" y="1345000"/>
            <a:ext cx="6292413" cy="3798502"/>
          </a:xfrm>
          <a:prstGeom prst="rect">
            <a:avLst/>
          </a:prstGeom>
          <a:noFill/>
          <a:ln>
            <a:noFill/>
          </a:ln>
        </p:spPr>
      </p:pic>
      <p:pic>
        <p:nvPicPr>
          <p:cNvPr id="1355" name="Google Shape;1355;p158"/>
          <p:cNvPicPr preferRelativeResize="0"/>
          <p:nvPr/>
        </p:nvPicPr>
        <p:blipFill rotWithShape="1">
          <a:blip r:embed="rId3">
            <a:alphaModFix/>
          </a:blip>
          <a:srcRect b="14309" l="0" r="62482" t="49726"/>
          <a:stretch/>
        </p:blipFill>
        <p:spPr>
          <a:xfrm>
            <a:off x="6792079" y="1182575"/>
            <a:ext cx="2049922" cy="3960924"/>
          </a:xfrm>
          <a:prstGeom prst="rect">
            <a:avLst/>
          </a:prstGeom>
          <a:noFill/>
          <a:ln>
            <a:noFill/>
          </a:ln>
        </p:spPr>
      </p:pic>
      <p:sp>
        <p:nvSpPr>
          <p:cNvPr id="1356" name="Google Shape;1356;p158"/>
          <p:cNvSpPr/>
          <p:nvPr/>
        </p:nvSpPr>
        <p:spPr>
          <a:xfrm>
            <a:off x="95700" y="1295100"/>
            <a:ext cx="367500" cy="273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57" name="Google Shape;1357;p158"/>
          <p:cNvSpPr/>
          <p:nvPr/>
        </p:nvSpPr>
        <p:spPr>
          <a:xfrm>
            <a:off x="6596325" y="1139850"/>
            <a:ext cx="367500" cy="273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159"/>
          <p:cNvPicPr preferRelativeResize="0"/>
          <p:nvPr/>
        </p:nvPicPr>
        <p:blipFill>
          <a:blip r:embed="rId3">
            <a:alphaModFix/>
          </a:blip>
          <a:stretch>
            <a:fillRect/>
          </a:stretch>
        </p:blipFill>
        <p:spPr>
          <a:xfrm>
            <a:off x="3808525" y="0"/>
            <a:ext cx="5143501" cy="5143501"/>
          </a:xfrm>
          <a:prstGeom prst="rect">
            <a:avLst/>
          </a:prstGeom>
          <a:noFill/>
          <a:ln>
            <a:noFill/>
          </a:ln>
        </p:spPr>
      </p:pic>
      <p:sp>
        <p:nvSpPr>
          <p:cNvPr id="1363" name="Google Shape;1363;p159"/>
          <p:cNvSpPr txBox="1"/>
          <p:nvPr/>
        </p:nvSpPr>
        <p:spPr>
          <a:xfrm>
            <a:off x="321450" y="1390350"/>
            <a:ext cx="3000000" cy="334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solidFill>
                  <a:schemeClr val="lt1"/>
                </a:solidFill>
                <a:latin typeface="Montserrat"/>
                <a:ea typeface="Montserrat"/>
                <a:cs typeface="Montserrat"/>
                <a:sym typeface="Montserrat"/>
              </a:rPr>
              <a:t>CUT&amp;RUN/CUT&amp;Tag Data Analysis Workflow</a:t>
            </a:r>
            <a:endParaRPr sz="4100">
              <a:solidFill>
                <a:schemeClr val="lt1"/>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60"/>
          <p:cNvSpPr txBox="1"/>
          <p:nvPr>
            <p:ph type="title"/>
          </p:nvPr>
        </p:nvSpPr>
        <p:spPr>
          <a:xfrm>
            <a:off x="199200" y="1560075"/>
            <a:ext cx="3579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Fragment Length and Periodic Pattern</a:t>
            </a:r>
            <a:endParaRPr/>
          </a:p>
        </p:txBody>
      </p:sp>
      <p:pic>
        <p:nvPicPr>
          <p:cNvPr id="1369" name="Google Shape;1369;p160"/>
          <p:cNvPicPr preferRelativeResize="0"/>
          <p:nvPr/>
        </p:nvPicPr>
        <p:blipFill>
          <a:blip r:embed="rId3">
            <a:alphaModFix/>
          </a:blip>
          <a:stretch>
            <a:fillRect/>
          </a:stretch>
        </p:blipFill>
        <p:spPr>
          <a:xfrm>
            <a:off x="3718375" y="121975"/>
            <a:ext cx="5071351" cy="489954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61"/>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Comparisons of #Peak and FRiP</a:t>
            </a:r>
            <a:endParaRPr/>
          </a:p>
        </p:txBody>
      </p:sp>
      <p:sp>
        <p:nvSpPr>
          <p:cNvPr id="1375" name="Google Shape;1375;p1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6" name="Google Shape;1376;p161"/>
          <p:cNvPicPr preferRelativeResize="0"/>
          <p:nvPr/>
        </p:nvPicPr>
        <p:blipFill>
          <a:blip r:embed="rId3">
            <a:alphaModFix/>
          </a:blip>
          <a:stretch>
            <a:fillRect/>
          </a:stretch>
        </p:blipFill>
        <p:spPr>
          <a:xfrm>
            <a:off x="438675" y="1375725"/>
            <a:ext cx="8540300" cy="3767773"/>
          </a:xfrm>
          <a:prstGeom prst="rect">
            <a:avLst/>
          </a:prstGeom>
          <a:noFill/>
          <a:ln>
            <a:noFill/>
          </a:ln>
        </p:spPr>
      </p:pic>
      <p:sp>
        <p:nvSpPr>
          <p:cNvPr id="1377" name="Google Shape;1377;p161"/>
          <p:cNvSpPr/>
          <p:nvPr/>
        </p:nvSpPr>
        <p:spPr>
          <a:xfrm>
            <a:off x="337175" y="1343400"/>
            <a:ext cx="367500" cy="273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pic>
        <p:nvPicPr>
          <p:cNvPr id="1382" name="Google Shape;1382;p162"/>
          <p:cNvPicPr preferRelativeResize="0"/>
          <p:nvPr/>
        </p:nvPicPr>
        <p:blipFill>
          <a:blip r:embed="rId3">
            <a:alphaModFix/>
          </a:blip>
          <a:stretch>
            <a:fillRect/>
          </a:stretch>
        </p:blipFill>
        <p:spPr>
          <a:xfrm>
            <a:off x="4463252" y="0"/>
            <a:ext cx="4540747" cy="5143501"/>
          </a:xfrm>
          <a:prstGeom prst="rect">
            <a:avLst/>
          </a:prstGeom>
          <a:noFill/>
          <a:ln>
            <a:noFill/>
          </a:ln>
        </p:spPr>
      </p:pic>
      <p:sp>
        <p:nvSpPr>
          <p:cNvPr id="1383" name="Google Shape;1383;p162"/>
          <p:cNvSpPr txBox="1"/>
          <p:nvPr>
            <p:ph type="title"/>
          </p:nvPr>
        </p:nvSpPr>
        <p:spPr>
          <a:xfrm>
            <a:off x="199200" y="1560075"/>
            <a:ext cx="3579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 on CUT&amp;Tag Peaks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63"/>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1389" name="Google Shape;1389;p163"/>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60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Understand the basics of </a:t>
            </a:r>
            <a:r>
              <a:rPr b="1" lang="en">
                <a:solidFill>
                  <a:srgbClr val="333333"/>
                </a:solidFill>
                <a:highlight>
                  <a:srgbClr val="FFFFFF"/>
                </a:highlight>
                <a:latin typeface="Montserrat"/>
                <a:ea typeface="Montserrat"/>
                <a:cs typeface="Montserrat"/>
                <a:sym typeface="Montserrat"/>
              </a:rPr>
              <a:t>bisulfite sequencing</a:t>
            </a:r>
            <a:r>
              <a:rPr lang="en">
                <a:solidFill>
                  <a:srgbClr val="333333"/>
                </a:solidFill>
                <a:highlight>
                  <a:srgbClr val="FFFFFF"/>
                </a:highlight>
                <a:latin typeface="Montserrat"/>
                <a:ea typeface="Montserrat"/>
                <a:cs typeface="Montserrat"/>
                <a:sym typeface="Montserrat"/>
              </a:rPr>
              <a:t> data collection and processing workflow</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 Identify the next steps for your particular </a:t>
            </a:r>
            <a:r>
              <a:rPr b="1" lang="en">
                <a:solidFill>
                  <a:srgbClr val="333333"/>
                </a:solidFill>
                <a:highlight>
                  <a:schemeClr val="dk1"/>
                </a:highlight>
                <a:latin typeface="Montserrat"/>
                <a:ea typeface="Montserrat"/>
                <a:cs typeface="Montserrat"/>
                <a:sym typeface="Montserrat"/>
              </a:rPr>
              <a:t>bisulfite  sequencing</a:t>
            </a:r>
            <a:r>
              <a:rPr b="1" lang="en">
                <a:solidFill>
                  <a:srgbClr val="333333"/>
                </a:solidFill>
                <a:highlight>
                  <a:srgbClr val="FFFFFF"/>
                </a:highlight>
                <a:latin typeface="Montserrat"/>
                <a:ea typeface="Montserrat"/>
                <a:cs typeface="Montserrat"/>
                <a:sym typeface="Montserrat"/>
              </a:rPr>
              <a:t> </a:t>
            </a:r>
            <a:r>
              <a:rPr lang="en">
                <a:solidFill>
                  <a:srgbClr val="333333"/>
                </a:solidFill>
                <a:highlight>
                  <a:srgbClr val="FFFFFF"/>
                </a:highlight>
                <a:latin typeface="Montserrat"/>
                <a:ea typeface="Montserrat"/>
                <a:cs typeface="Montserrat"/>
                <a:sym typeface="Montserrat"/>
              </a:rPr>
              <a:t>data.</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Formulate questions to ask about your </a:t>
            </a:r>
            <a:r>
              <a:rPr b="1" lang="en">
                <a:solidFill>
                  <a:srgbClr val="333333"/>
                </a:solidFill>
                <a:highlight>
                  <a:schemeClr val="dk1"/>
                </a:highlight>
                <a:latin typeface="Montserrat"/>
                <a:ea typeface="Montserrat"/>
                <a:cs typeface="Montserrat"/>
                <a:sym typeface="Montserrat"/>
              </a:rPr>
              <a:t>bisulfite sequencing </a:t>
            </a:r>
            <a:r>
              <a:rPr lang="en">
                <a:solidFill>
                  <a:srgbClr val="333333"/>
                </a:solidFill>
                <a:highlight>
                  <a:srgbClr val="FFFFFF"/>
                </a:highlight>
                <a:latin typeface="Montserrat"/>
                <a:ea typeface="Montserrat"/>
                <a:cs typeface="Montserrat"/>
                <a:sym typeface="Montserrat"/>
              </a:rPr>
              <a:t>data</a:t>
            </a:r>
            <a:endParaRPr>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64"/>
          <p:cNvSpPr txBox="1"/>
          <p:nvPr>
            <p:ph type="title"/>
          </p:nvPr>
        </p:nvSpPr>
        <p:spPr>
          <a:xfrm>
            <a:off x="1040850" y="93925"/>
            <a:ext cx="8036700" cy="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90"/>
              <a:t>What’s DNA methylation represent?</a:t>
            </a:r>
            <a:endParaRPr sz="3190"/>
          </a:p>
        </p:txBody>
      </p:sp>
      <p:sp>
        <p:nvSpPr>
          <p:cNvPr id="1395" name="Google Shape;1395;p164"/>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pic>
        <p:nvPicPr>
          <p:cNvPr id="1396" name="Google Shape;1396;p164"/>
          <p:cNvPicPr preferRelativeResize="0"/>
          <p:nvPr/>
        </p:nvPicPr>
        <p:blipFill>
          <a:blip r:embed="rId3">
            <a:alphaModFix/>
          </a:blip>
          <a:stretch>
            <a:fillRect/>
          </a:stretch>
        </p:blipFill>
        <p:spPr>
          <a:xfrm>
            <a:off x="689825" y="419300"/>
            <a:ext cx="6867773" cy="4808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txBox="1"/>
          <p:nvPr>
            <p:ph type="title"/>
          </p:nvPr>
        </p:nvSpPr>
        <p:spPr>
          <a:xfrm>
            <a:off x="584600" y="378350"/>
            <a:ext cx="7380000" cy="455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000"/>
              <a:t>Examples of m</a:t>
            </a:r>
            <a:r>
              <a:rPr b="1" lang="en" sz="2000"/>
              <a:t>etadata categories:</a:t>
            </a:r>
            <a:endParaRPr b="1"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Patient/organism of origin</a:t>
            </a:r>
            <a:endParaRPr sz="2000"/>
          </a:p>
          <a:p>
            <a:pPr indent="-355600" lvl="0" marL="457200" rtl="0" algn="l">
              <a:spcBef>
                <a:spcPts val="0"/>
              </a:spcBef>
              <a:spcAft>
                <a:spcPts val="0"/>
              </a:spcAft>
              <a:buSzPts val="2000"/>
              <a:buChar char="●"/>
            </a:pPr>
            <a:r>
              <a:rPr lang="en" sz="2000"/>
              <a:t>Patient/organism information </a:t>
            </a:r>
            <a:endParaRPr sz="2000"/>
          </a:p>
          <a:p>
            <a:pPr indent="-355600" lvl="1" marL="914400" rtl="0" algn="l">
              <a:spcBef>
                <a:spcPts val="0"/>
              </a:spcBef>
              <a:spcAft>
                <a:spcPts val="0"/>
              </a:spcAft>
              <a:buSzPts val="2000"/>
              <a:buChar char="○"/>
            </a:pPr>
            <a:r>
              <a:rPr lang="en" sz="2000"/>
              <a:t>Demographics </a:t>
            </a:r>
            <a:endParaRPr sz="2000"/>
          </a:p>
          <a:p>
            <a:pPr indent="-355600" lvl="1" marL="914400" rtl="0" algn="l">
              <a:spcBef>
                <a:spcPts val="0"/>
              </a:spcBef>
              <a:spcAft>
                <a:spcPts val="0"/>
              </a:spcAft>
              <a:buSzPts val="2000"/>
              <a:buChar char="○"/>
            </a:pPr>
            <a:r>
              <a:rPr lang="en" sz="2000"/>
              <a:t>Disease state</a:t>
            </a:r>
            <a:endParaRPr sz="2000"/>
          </a:p>
          <a:p>
            <a:pPr indent="-355600" lvl="1" marL="914400" rtl="0" algn="l">
              <a:spcBef>
                <a:spcPts val="0"/>
              </a:spcBef>
              <a:spcAft>
                <a:spcPts val="0"/>
              </a:spcAft>
              <a:buSzPts val="2000"/>
              <a:buChar char="○"/>
            </a:pPr>
            <a:r>
              <a:rPr lang="en" sz="2000"/>
              <a:t>Treatment state</a:t>
            </a:r>
            <a:endParaRPr sz="2000"/>
          </a:p>
          <a:p>
            <a:pPr indent="-355600" lvl="1" marL="914400" rtl="0" algn="l">
              <a:spcBef>
                <a:spcPts val="0"/>
              </a:spcBef>
              <a:spcAft>
                <a:spcPts val="0"/>
              </a:spcAft>
              <a:buSzPts val="2000"/>
              <a:buChar char="○"/>
            </a:pPr>
            <a:r>
              <a:rPr lang="en" sz="2000"/>
              <a:t>Time point (if applicable)</a:t>
            </a:r>
            <a:endParaRPr sz="2000"/>
          </a:p>
          <a:p>
            <a:pPr indent="-355600" lvl="0" marL="457200" rtl="0" algn="l">
              <a:spcBef>
                <a:spcPts val="0"/>
              </a:spcBef>
              <a:spcAft>
                <a:spcPts val="0"/>
              </a:spcAft>
              <a:buSzPts val="2000"/>
              <a:buChar char="●"/>
            </a:pPr>
            <a:r>
              <a:rPr lang="en" sz="2000"/>
              <a:t>Processing information </a:t>
            </a:r>
            <a:endParaRPr sz="2000"/>
          </a:p>
          <a:p>
            <a:pPr indent="-355600" lvl="1" marL="914400" rtl="0" algn="l">
              <a:spcBef>
                <a:spcPts val="0"/>
              </a:spcBef>
              <a:spcAft>
                <a:spcPts val="0"/>
              </a:spcAft>
              <a:buSzPts val="2000"/>
              <a:buChar char="○"/>
            </a:pPr>
            <a:r>
              <a:rPr lang="en" sz="2000"/>
              <a:t>Batch information</a:t>
            </a:r>
            <a:endParaRPr sz="2000"/>
          </a:p>
          <a:p>
            <a:pPr indent="-355600" lvl="1" marL="914400" rtl="0" algn="l">
              <a:spcBef>
                <a:spcPts val="0"/>
              </a:spcBef>
              <a:spcAft>
                <a:spcPts val="0"/>
              </a:spcAft>
              <a:buSzPts val="2000"/>
              <a:buChar char="○"/>
            </a:pPr>
            <a:r>
              <a:rPr lang="en" sz="2000"/>
              <a:t>Processing details (E.g. Isolation methods: </a:t>
            </a:r>
            <a:r>
              <a:rPr lang="en" sz="2000">
                <a:highlight>
                  <a:schemeClr val="dk1"/>
                </a:highlight>
              </a:rPr>
              <a:t>Poly-A</a:t>
            </a:r>
            <a:r>
              <a:rPr lang="en" sz="2000"/>
              <a:t> vs Ribo-minus)</a:t>
            </a:r>
            <a:endParaRPr sz="2000"/>
          </a:p>
          <a:p>
            <a:pPr indent="-355600" lvl="0" marL="457200" rtl="0" algn="l">
              <a:spcBef>
                <a:spcPts val="0"/>
              </a:spcBef>
              <a:spcAft>
                <a:spcPts val="0"/>
              </a:spcAft>
              <a:buSzPts val="2000"/>
              <a:buChar char="●"/>
            </a:pPr>
            <a:r>
              <a:rPr b="1" lang="en" sz="2000"/>
              <a:t>Anything that should be known about the </a:t>
            </a:r>
            <a:r>
              <a:rPr b="1" lang="en" sz="2000">
                <a:highlight>
                  <a:schemeClr val="dk1"/>
                </a:highlight>
              </a:rPr>
              <a:t>samples and their handling!</a:t>
            </a:r>
            <a:endParaRPr b="1" sz="2000">
              <a:highlight>
                <a:schemeClr val="dk1"/>
              </a:high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65"/>
          <p:cNvSpPr txBox="1"/>
          <p:nvPr>
            <p:ph idx="4294967295" type="body"/>
          </p:nvPr>
        </p:nvSpPr>
        <p:spPr>
          <a:xfrm>
            <a:off x="67275" y="4697413"/>
            <a:ext cx="6936000" cy="5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Montserrat"/>
                <a:ea typeface="Montserrat"/>
                <a:cs typeface="Montserrat"/>
                <a:sym typeface="Montserrat"/>
              </a:rPr>
              <a:t>Image by Candace Savonen</a:t>
            </a:r>
            <a:endParaRPr sz="1200">
              <a:latin typeface="Montserrat"/>
              <a:ea typeface="Montserrat"/>
              <a:cs typeface="Montserrat"/>
              <a:sym typeface="Montserrat"/>
            </a:endParaRPr>
          </a:p>
        </p:txBody>
      </p:sp>
      <p:sp>
        <p:nvSpPr>
          <p:cNvPr id="1402" name="Google Shape;1402;p165"/>
          <p:cNvSpPr/>
          <p:nvPr/>
        </p:nvSpPr>
        <p:spPr>
          <a:xfrm>
            <a:off x="183592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65"/>
          <p:cNvSpPr/>
          <p:nvPr/>
        </p:nvSpPr>
        <p:spPr>
          <a:xfrm>
            <a:off x="336217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65"/>
          <p:cNvSpPr/>
          <p:nvPr/>
        </p:nvSpPr>
        <p:spPr>
          <a:xfrm>
            <a:off x="488842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65"/>
          <p:cNvSpPr/>
          <p:nvPr/>
        </p:nvSpPr>
        <p:spPr>
          <a:xfrm>
            <a:off x="641467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65"/>
          <p:cNvSpPr txBox="1"/>
          <p:nvPr/>
        </p:nvSpPr>
        <p:spPr>
          <a:xfrm>
            <a:off x="2840875" y="3040225"/>
            <a:ext cx="133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Genome </a:t>
            </a:r>
            <a:r>
              <a:rPr lang="en" sz="1200">
                <a:latin typeface="Montserrat"/>
                <a:ea typeface="Montserrat"/>
                <a:cs typeface="Montserrat"/>
                <a:sym typeface="Montserrat"/>
              </a:rPr>
              <a:t>Alignment</a:t>
            </a:r>
            <a:endParaRPr sz="1200">
              <a:latin typeface="Montserrat"/>
              <a:ea typeface="Montserrat"/>
              <a:cs typeface="Montserrat"/>
              <a:sym typeface="Montserrat"/>
            </a:endParaRPr>
          </a:p>
        </p:txBody>
      </p:sp>
      <p:sp>
        <p:nvSpPr>
          <p:cNvPr id="1407" name="Google Shape;1407;p165"/>
          <p:cNvSpPr txBox="1"/>
          <p:nvPr/>
        </p:nvSpPr>
        <p:spPr>
          <a:xfrm>
            <a:off x="4360425" y="3040225"/>
            <a:ext cx="133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Methylation calls</a:t>
            </a:r>
            <a:endParaRPr sz="1200">
              <a:latin typeface="Montserrat"/>
              <a:ea typeface="Montserrat"/>
              <a:cs typeface="Montserrat"/>
              <a:sym typeface="Montserrat"/>
            </a:endParaRPr>
          </a:p>
        </p:txBody>
      </p:sp>
      <p:sp>
        <p:nvSpPr>
          <p:cNvPr id="1408" name="Google Shape;1408;p165"/>
          <p:cNvSpPr txBox="1"/>
          <p:nvPr/>
        </p:nvSpPr>
        <p:spPr>
          <a:xfrm>
            <a:off x="5435850" y="3039050"/>
            <a:ext cx="254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Find regions of interest</a:t>
            </a:r>
            <a:endParaRPr sz="1200">
              <a:latin typeface="Montserrat"/>
              <a:ea typeface="Montserrat"/>
              <a:cs typeface="Montserrat"/>
              <a:sym typeface="Montserrat"/>
            </a:endParaRPr>
          </a:p>
        </p:txBody>
      </p:sp>
      <p:cxnSp>
        <p:nvCxnSpPr>
          <p:cNvPr id="1409" name="Google Shape;1409;p165"/>
          <p:cNvCxnSpPr>
            <a:stCxn id="1402" idx="6"/>
            <a:endCxn id="1403" idx="2"/>
          </p:cNvCxnSpPr>
          <p:nvPr/>
        </p:nvCxnSpPr>
        <p:spPr>
          <a:xfrm>
            <a:off x="2119725" y="2676025"/>
            <a:ext cx="1242600" cy="0"/>
          </a:xfrm>
          <a:prstGeom prst="straightConnector1">
            <a:avLst/>
          </a:prstGeom>
          <a:noFill/>
          <a:ln cap="flat" cmpd="sng" w="9525">
            <a:solidFill>
              <a:schemeClr val="dk2"/>
            </a:solidFill>
            <a:prstDash val="solid"/>
            <a:round/>
            <a:headEnd len="med" w="med" type="none"/>
            <a:tailEnd len="med" w="med" type="triangle"/>
          </a:ln>
        </p:spPr>
      </p:cxnSp>
      <p:cxnSp>
        <p:nvCxnSpPr>
          <p:cNvPr id="1410" name="Google Shape;1410;p165"/>
          <p:cNvCxnSpPr>
            <a:stCxn id="1403" idx="6"/>
            <a:endCxn id="1404" idx="2"/>
          </p:cNvCxnSpPr>
          <p:nvPr/>
        </p:nvCxnSpPr>
        <p:spPr>
          <a:xfrm>
            <a:off x="3645975" y="2676025"/>
            <a:ext cx="1242600" cy="0"/>
          </a:xfrm>
          <a:prstGeom prst="straightConnector1">
            <a:avLst/>
          </a:prstGeom>
          <a:noFill/>
          <a:ln cap="flat" cmpd="sng" w="9525">
            <a:solidFill>
              <a:schemeClr val="dk2"/>
            </a:solidFill>
            <a:prstDash val="solid"/>
            <a:round/>
            <a:headEnd len="med" w="med" type="none"/>
            <a:tailEnd len="med" w="med" type="triangle"/>
          </a:ln>
        </p:spPr>
      </p:cxnSp>
      <p:cxnSp>
        <p:nvCxnSpPr>
          <p:cNvPr id="1411" name="Google Shape;1411;p165"/>
          <p:cNvCxnSpPr>
            <a:stCxn id="1404" idx="6"/>
            <a:endCxn id="1405" idx="2"/>
          </p:cNvCxnSpPr>
          <p:nvPr/>
        </p:nvCxnSpPr>
        <p:spPr>
          <a:xfrm>
            <a:off x="5172225" y="2676025"/>
            <a:ext cx="1242600" cy="0"/>
          </a:xfrm>
          <a:prstGeom prst="straightConnector1">
            <a:avLst/>
          </a:prstGeom>
          <a:noFill/>
          <a:ln cap="flat" cmpd="sng" w="9525">
            <a:solidFill>
              <a:schemeClr val="dk2"/>
            </a:solidFill>
            <a:prstDash val="solid"/>
            <a:round/>
            <a:headEnd len="med" w="med" type="none"/>
            <a:tailEnd len="med" w="med" type="triangle"/>
          </a:ln>
        </p:spPr>
      </p:cxnSp>
      <p:sp>
        <p:nvSpPr>
          <p:cNvPr id="1412" name="Google Shape;1412;p165"/>
          <p:cNvSpPr txBox="1"/>
          <p:nvPr>
            <p:ph type="title"/>
          </p:nvPr>
        </p:nvSpPr>
        <p:spPr>
          <a:xfrm>
            <a:off x="1177375" y="590425"/>
            <a:ext cx="7950600" cy="7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Very general methylation data workflow steps</a:t>
            </a:r>
            <a:endParaRPr sz="2200"/>
          </a:p>
          <a:p>
            <a:pPr indent="0" lvl="0" marL="0" rtl="0" algn="l">
              <a:spcBef>
                <a:spcPts val="0"/>
              </a:spcBef>
              <a:spcAft>
                <a:spcPts val="0"/>
              </a:spcAft>
              <a:buSzPts val="990"/>
              <a:buNone/>
            </a:pPr>
            <a:r>
              <a:t/>
            </a:r>
            <a:endParaRPr sz="2200"/>
          </a:p>
        </p:txBody>
      </p:sp>
      <p:pic>
        <p:nvPicPr>
          <p:cNvPr id="1413" name="Google Shape;1413;p165"/>
          <p:cNvPicPr preferRelativeResize="0"/>
          <p:nvPr/>
        </p:nvPicPr>
        <p:blipFill>
          <a:blip r:embed="rId3">
            <a:alphaModFix/>
          </a:blip>
          <a:stretch>
            <a:fillRect/>
          </a:stretch>
        </p:blipFill>
        <p:spPr>
          <a:xfrm>
            <a:off x="3145425" y="1801301"/>
            <a:ext cx="717300" cy="717300"/>
          </a:xfrm>
          <a:prstGeom prst="rect">
            <a:avLst/>
          </a:prstGeom>
          <a:noFill/>
          <a:ln>
            <a:noFill/>
          </a:ln>
        </p:spPr>
      </p:pic>
      <p:pic>
        <p:nvPicPr>
          <p:cNvPr id="1414" name="Google Shape;1414;p165"/>
          <p:cNvPicPr preferRelativeResize="0"/>
          <p:nvPr/>
        </p:nvPicPr>
        <p:blipFill>
          <a:blip r:embed="rId4">
            <a:alphaModFix/>
          </a:blip>
          <a:stretch>
            <a:fillRect/>
          </a:stretch>
        </p:blipFill>
        <p:spPr>
          <a:xfrm>
            <a:off x="1619175" y="1780750"/>
            <a:ext cx="717300" cy="717300"/>
          </a:xfrm>
          <a:prstGeom prst="rect">
            <a:avLst/>
          </a:prstGeom>
          <a:noFill/>
          <a:ln>
            <a:noFill/>
          </a:ln>
        </p:spPr>
      </p:pic>
      <p:pic>
        <p:nvPicPr>
          <p:cNvPr id="1415" name="Google Shape;1415;p165"/>
          <p:cNvPicPr preferRelativeResize="0"/>
          <p:nvPr/>
        </p:nvPicPr>
        <p:blipFill>
          <a:blip r:embed="rId5">
            <a:alphaModFix/>
          </a:blip>
          <a:stretch>
            <a:fillRect/>
          </a:stretch>
        </p:blipFill>
        <p:spPr>
          <a:xfrm>
            <a:off x="6274125" y="1902425"/>
            <a:ext cx="608049" cy="608049"/>
          </a:xfrm>
          <a:prstGeom prst="rect">
            <a:avLst/>
          </a:prstGeom>
          <a:noFill/>
          <a:ln>
            <a:noFill/>
          </a:ln>
        </p:spPr>
      </p:pic>
      <p:pic>
        <p:nvPicPr>
          <p:cNvPr id="1416" name="Google Shape;1416;p165"/>
          <p:cNvPicPr preferRelativeResize="0"/>
          <p:nvPr/>
        </p:nvPicPr>
        <p:blipFill>
          <a:blip r:embed="rId6">
            <a:alphaModFix/>
          </a:blip>
          <a:stretch>
            <a:fillRect/>
          </a:stretch>
        </p:blipFill>
        <p:spPr>
          <a:xfrm rot="5400000">
            <a:off x="6703724" y="1944443"/>
            <a:ext cx="263451" cy="263451"/>
          </a:xfrm>
          <a:prstGeom prst="rect">
            <a:avLst/>
          </a:prstGeom>
          <a:noFill/>
          <a:ln>
            <a:noFill/>
          </a:ln>
        </p:spPr>
      </p:pic>
      <p:sp>
        <p:nvSpPr>
          <p:cNvPr id="1417" name="Google Shape;1417;p165"/>
          <p:cNvSpPr txBox="1"/>
          <p:nvPr/>
        </p:nvSpPr>
        <p:spPr>
          <a:xfrm>
            <a:off x="1224225" y="3040225"/>
            <a:ext cx="1507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Quality control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Sequence quality</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trimming</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sp>
        <p:nvSpPr>
          <p:cNvPr id="1418" name="Google Shape;1418;p165"/>
          <p:cNvSpPr/>
          <p:nvPr/>
        </p:nvSpPr>
        <p:spPr>
          <a:xfrm rot="-5400000">
            <a:off x="1837925" y="2818825"/>
            <a:ext cx="283800" cy="1362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9" name="Google Shape;1419;p165"/>
          <p:cNvPicPr preferRelativeResize="0"/>
          <p:nvPr/>
        </p:nvPicPr>
        <p:blipFill>
          <a:blip r:embed="rId7">
            <a:alphaModFix/>
          </a:blip>
          <a:stretch>
            <a:fillRect/>
          </a:stretch>
        </p:blipFill>
        <p:spPr>
          <a:xfrm>
            <a:off x="4806525" y="1912075"/>
            <a:ext cx="523800" cy="523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66"/>
          <p:cNvSpPr txBox="1"/>
          <p:nvPr>
            <p:ph type="title"/>
          </p:nvPr>
        </p:nvSpPr>
        <p:spPr>
          <a:xfrm>
            <a:off x="1200000" y="19525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BS vs OxBS vs TAB</a:t>
            </a:r>
            <a:endParaRPr sz="3300"/>
          </a:p>
        </p:txBody>
      </p:sp>
      <p:sp>
        <p:nvSpPr>
          <p:cNvPr id="1425" name="Google Shape;1425;p166"/>
          <p:cNvSpPr txBox="1"/>
          <p:nvPr/>
        </p:nvSpPr>
        <p:spPr>
          <a:xfrm>
            <a:off x="0" y="4743300"/>
            <a:ext cx="83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Image from Kochmanski et al, 2019: https://www.frontiersin.org/articles/10.3389/fgene.2019.00801/full</a:t>
            </a:r>
            <a:endParaRPr>
              <a:latin typeface="Lato"/>
              <a:ea typeface="Lato"/>
              <a:cs typeface="Lato"/>
              <a:sym typeface="Lato"/>
            </a:endParaRPr>
          </a:p>
        </p:txBody>
      </p:sp>
      <p:pic>
        <p:nvPicPr>
          <p:cNvPr id="1426" name="Google Shape;1426;p166"/>
          <p:cNvPicPr preferRelativeResize="0"/>
          <p:nvPr/>
        </p:nvPicPr>
        <p:blipFill>
          <a:blip r:embed="rId3">
            <a:alphaModFix/>
          </a:blip>
          <a:stretch>
            <a:fillRect/>
          </a:stretch>
        </p:blipFill>
        <p:spPr>
          <a:xfrm>
            <a:off x="1416050" y="824600"/>
            <a:ext cx="5649603" cy="372135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67"/>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Beta Value distributions</a:t>
            </a:r>
            <a:endParaRPr sz="3300"/>
          </a:p>
        </p:txBody>
      </p:sp>
      <p:pic>
        <p:nvPicPr>
          <p:cNvPr id="1432" name="Google Shape;1432;p167"/>
          <p:cNvPicPr preferRelativeResize="0"/>
          <p:nvPr/>
        </p:nvPicPr>
        <p:blipFill>
          <a:blip r:embed="rId3">
            <a:alphaModFix/>
          </a:blip>
          <a:stretch>
            <a:fillRect/>
          </a:stretch>
        </p:blipFill>
        <p:spPr>
          <a:xfrm>
            <a:off x="2189102" y="1005575"/>
            <a:ext cx="5590850" cy="3550600"/>
          </a:xfrm>
          <a:prstGeom prst="rect">
            <a:avLst/>
          </a:prstGeom>
          <a:noFill/>
          <a:ln>
            <a:noFill/>
          </a:ln>
        </p:spPr>
      </p:pic>
      <p:sp>
        <p:nvSpPr>
          <p:cNvPr id="1433" name="Google Shape;1433;p167"/>
          <p:cNvSpPr txBox="1"/>
          <p:nvPr/>
        </p:nvSpPr>
        <p:spPr>
          <a:xfrm>
            <a:off x="0" y="4743300"/>
            <a:ext cx="83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Image from Kochmanski et al, 2019: https://www.frontiersin.org/articles/10.3389/fgene.2019.00801/full</a:t>
            </a:r>
            <a:endParaRPr>
              <a:latin typeface="Lato"/>
              <a:ea typeface="Lato"/>
              <a:cs typeface="Lato"/>
              <a:sym typeface="Lat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68"/>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Beta Value distributions</a:t>
            </a:r>
            <a:endParaRPr sz="3300"/>
          </a:p>
        </p:txBody>
      </p:sp>
      <p:sp>
        <p:nvSpPr>
          <p:cNvPr id="1439" name="Google Shape;1439;p168"/>
          <p:cNvSpPr txBox="1"/>
          <p:nvPr/>
        </p:nvSpPr>
        <p:spPr>
          <a:xfrm>
            <a:off x="0" y="4743300"/>
            <a:ext cx="83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Image from Kochmanski et al, 2019: https://www.frontiersin.org/articles/10.3389/fgene.2019.00801/full</a:t>
            </a:r>
            <a:endParaRPr>
              <a:latin typeface="Lato"/>
              <a:ea typeface="Lato"/>
              <a:cs typeface="Lato"/>
              <a:sym typeface="Lato"/>
            </a:endParaRPr>
          </a:p>
        </p:txBody>
      </p:sp>
      <p:pic>
        <p:nvPicPr>
          <p:cNvPr id="1440" name="Google Shape;1440;p168"/>
          <p:cNvPicPr preferRelativeResize="0"/>
          <p:nvPr/>
        </p:nvPicPr>
        <p:blipFill>
          <a:blip r:embed="rId3">
            <a:alphaModFix/>
          </a:blip>
          <a:stretch>
            <a:fillRect/>
          </a:stretch>
        </p:blipFill>
        <p:spPr>
          <a:xfrm>
            <a:off x="1362650" y="1109350"/>
            <a:ext cx="6020197" cy="36339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69"/>
          <p:cNvSpPr txBox="1"/>
          <p:nvPr>
            <p:ph idx="1" type="body"/>
          </p:nvPr>
        </p:nvSpPr>
        <p:spPr>
          <a:xfrm>
            <a:off x="554025" y="4699700"/>
            <a:ext cx="85899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400"/>
              <a:t>Image from Kochmanski et al, 2019: https://www.frontiersin.org/articles/10.3389/fgene.2019.00801/full</a:t>
            </a:r>
            <a:endParaRPr/>
          </a:p>
        </p:txBody>
      </p:sp>
      <p:pic>
        <p:nvPicPr>
          <p:cNvPr id="1446" name="Google Shape;1446;p169"/>
          <p:cNvPicPr preferRelativeResize="0"/>
          <p:nvPr/>
        </p:nvPicPr>
        <p:blipFill>
          <a:blip r:embed="rId3">
            <a:alphaModFix/>
          </a:blip>
          <a:stretch>
            <a:fillRect/>
          </a:stretch>
        </p:blipFill>
        <p:spPr>
          <a:xfrm>
            <a:off x="636575" y="452250"/>
            <a:ext cx="7699827" cy="4238999"/>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70"/>
          <p:cNvSpPr txBox="1"/>
          <p:nvPr>
            <p:ph idx="4294967295" type="title"/>
          </p:nvPr>
        </p:nvSpPr>
        <p:spPr>
          <a:xfrm>
            <a:off x="349100" y="322175"/>
            <a:ext cx="8588100" cy="410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Checklist guide for bisulfite sequencing</a:t>
            </a:r>
            <a:endParaRPr/>
          </a:p>
          <a:p>
            <a:pPr indent="0" lvl="0" marL="0" rtl="0" algn="l">
              <a:spcBef>
                <a:spcPts val="0"/>
              </a:spcBef>
              <a:spcAft>
                <a:spcPts val="0"/>
              </a:spcAft>
              <a:buNone/>
            </a:pPr>
            <a:r>
              <a:t/>
            </a:r>
            <a:endParaRPr sz="3000"/>
          </a:p>
          <a:p>
            <a:pPr indent="-383821" lvl="0" marL="457200" rtl="0" algn="l">
              <a:spcBef>
                <a:spcPts val="0"/>
              </a:spcBef>
              <a:spcAft>
                <a:spcPts val="0"/>
              </a:spcAft>
              <a:buSzPts val="2444"/>
              <a:buChar char="❏"/>
            </a:pPr>
            <a:r>
              <a:rPr lang="en" sz="2444"/>
              <a:t>What is the experimental design?</a:t>
            </a:r>
            <a:endParaRPr sz="2444"/>
          </a:p>
          <a:p>
            <a:pPr indent="-383821" lvl="0" marL="457200" rtl="0" algn="l">
              <a:spcBef>
                <a:spcPts val="0"/>
              </a:spcBef>
              <a:spcAft>
                <a:spcPts val="0"/>
              </a:spcAft>
              <a:buSzPts val="2444"/>
              <a:buChar char="❏"/>
            </a:pPr>
            <a:r>
              <a:rPr lang="en" sz="2444"/>
              <a:t>What processing steps have been done? </a:t>
            </a:r>
            <a:endParaRPr sz="2444"/>
          </a:p>
          <a:p>
            <a:pPr indent="-383821" lvl="0" marL="457200" rtl="0" algn="l">
              <a:spcBef>
                <a:spcPts val="0"/>
              </a:spcBef>
              <a:spcAft>
                <a:spcPts val="0"/>
              </a:spcAft>
              <a:buSzPts val="2444"/>
              <a:buChar char="❏"/>
            </a:pPr>
            <a:r>
              <a:rPr lang="en" sz="2444"/>
              <a:t>What quality control checks have been done? </a:t>
            </a:r>
            <a:endParaRPr sz="2444"/>
          </a:p>
          <a:p>
            <a:pPr indent="0" lvl="0" marL="45720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1452" name="Google Shape;1452;p170"/>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http://hutchdatascience.org/Choosing_Genomics_Tools/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71"/>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1458" name="Google Shape;1458;p171"/>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92100" lvl="0" marL="266700" rtl="0" algn="l">
              <a:lnSpc>
                <a:spcPct val="150000"/>
              </a:lnSpc>
              <a:spcBef>
                <a:spcPts val="600"/>
              </a:spcBef>
              <a:spcAft>
                <a:spcPts val="0"/>
              </a:spcAft>
              <a:buClr>
                <a:srgbClr val="333333"/>
              </a:buClr>
              <a:buSzPts val="2400"/>
              <a:buFont typeface="Montserrat"/>
              <a:buChar char="●"/>
            </a:pPr>
            <a:r>
              <a:rPr lang="en">
                <a:solidFill>
                  <a:srgbClr val="333333"/>
                </a:solidFill>
                <a:highlight>
                  <a:srgbClr val="FFFFFF"/>
                </a:highlight>
                <a:latin typeface="Montserrat"/>
                <a:ea typeface="Montserrat"/>
                <a:cs typeface="Montserrat"/>
                <a:sym typeface="Montserrat"/>
              </a:rPr>
              <a:t>Understand the pros and cons of using Amplicon data for microbiome analysis  </a:t>
            </a:r>
            <a:endParaRPr>
              <a:solidFill>
                <a:srgbClr val="333333"/>
              </a:solidFill>
              <a:highlight>
                <a:srgbClr val="FFFFFF"/>
              </a:highlight>
              <a:latin typeface="Montserrat"/>
              <a:ea typeface="Montserrat"/>
              <a:cs typeface="Montserrat"/>
              <a:sym typeface="Montserrat"/>
            </a:endParaRPr>
          </a:p>
          <a:p>
            <a:pPr indent="-292100" lvl="0" marL="266700" rtl="0" algn="l">
              <a:lnSpc>
                <a:spcPct val="150000"/>
              </a:lnSpc>
              <a:spcBef>
                <a:spcPts val="0"/>
              </a:spcBef>
              <a:spcAft>
                <a:spcPts val="0"/>
              </a:spcAft>
              <a:buClr>
                <a:srgbClr val="333333"/>
              </a:buClr>
              <a:buSzPts val="2400"/>
              <a:buFont typeface="Montserrat"/>
              <a:buChar char="●"/>
            </a:pPr>
            <a:r>
              <a:rPr lang="en">
                <a:solidFill>
                  <a:srgbClr val="333333"/>
                </a:solidFill>
                <a:highlight>
                  <a:srgbClr val="FFFFFF"/>
                </a:highlight>
                <a:latin typeface="Montserrat"/>
                <a:ea typeface="Montserrat"/>
                <a:cs typeface="Montserrat"/>
                <a:sym typeface="Montserrat"/>
              </a:rPr>
              <a:t>Understand the pros and cons of using shotgun metagenomics data for microbiome analysis</a:t>
            </a:r>
            <a:endParaRPr>
              <a:solidFill>
                <a:srgbClr val="333333"/>
              </a:solidFill>
              <a:highlight>
                <a:srgbClr val="FFFFFF"/>
              </a:highlight>
              <a:latin typeface="Montserrat"/>
              <a:ea typeface="Montserrat"/>
              <a:cs typeface="Montserrat"/>
              <a:sym typeface="Montserrat"/>
            </a:endParaRPr>
          </a:p>
          <a:p>
            <a:pPr indent="-292100" lvl="0" marL="266700" rtl="0" algn="l">
              <a:lnSpc>
                <a:spcPct val="150000"/>
              </a:lnSpc>
              <a:spcBef>
                <a:spcPts val="0"/>
              </a:spcBef>
              <a:spcAft>
                <a:spcPts val="0"/>
              </a:spcAft>
              <a:buClr>
                <a:srgbClr val="333333"/>
              </a:buClr>
              <a:buSzPts val="2400"/>
              <a:buFont typeface="Montserrat"/>
              <a:buChar char="●"/>
            </a:pPr>
            <a:r>
              <a:rPr lang="en">
                <a:solidFill>
                  <a:srgbClr val="333333"/>
                </a:solidFill>
                <a:highlight>
                  <a:srgbClr val="FFFFFF"/>
                </a:highlight>
                <a:latin typeface="Montserrat"/>
                <a:ea typeface="Montserrat"/>
                <a:cs typeface="Montserrat"/>
                <a:sym typeface="Montserrat"/>
              </a:rPr>
              <a:t>Understand the differences between shotgun metagenomics and amplicon analysis</a:t>
            </a:r>
            <a:endParaRPr>
              <a:solidFill>
                <a:srgbClr val="333333"/>
              </a:solidFill>
              <a:highlight>
                <a:srgbClr val="FFFFFF"/>
              </a:highlight>
              <a:latin typeface="Montserrat"/>
              <a:ea typeface="Montserrat"/>
              <a:cs typeface="Montserrat"/>
              <a:sym typeface="Montserrat"/>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72"/>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1464" name="Google Shape;1464;p172"/>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92100" lvl="0" marL="266700" rtl="0" algn="l">
              <a:lnSpc>
                <a:spcPct val="150000"/>
              </a:lnSpc>
              <a:spcBef>
                <a:spcPts val="600"/>
              </a:spcBef>
              <a:spcAft>
                <a:spcPts val="0"/>
              </a:spcAft>
              <a:buClr>
                <a:srgbClr val="333333"/>
              </a:buClr>
              <a:buSzPts val="2400"/>
              <a:buFont typeface="Montserrat"/>
              <a:buChar char="●"/>
            </a:pPr>
            <a:r>
              <a:rPr lang="en">
                <a:solidFill>
                  <a:srgbClr val="333333"/>
                </a:solidFill>
                <a:highlight>
                  <a:srgbClr val="FFFFFF"/>
                </a:highlight>
                <a:latin typeface="Montserrat"/>
                <a:ea typeface="Montserrat"/>
                <a:cs typeface="Montserrat"/>
                <a:sym typeface="Montserrat"/>
              </a:rPr>
              <a:t>Understand the basics of amplicon data preparation and sequencing </a:t>
            </a:r>
            <a:endParaRPr>
              <a:solidFill>
                <a:srgbClr val="333333"/>
              </a:solidFill>
              <a:highlight>
                <a:srgbClr val="FFFFFF"/>
              </a:highlight>
              <a:latin typeface="Montserrat"/>
              <a:ea typeface="Montserrat"/>
              <a:cs typeface="Montserrat"/>
              <a:sym typeface="Montserrat"/>
            </a:endParaRPr>
          </a:p>
          <a:p>
            <a:pPr indent="-292100" lvl="0" marL="266700" rtl="0" algn="l">
              <a:lnSpc>
                <a:spcPct val="150000"/>
              </a:lnSpc>
              <a:spcBef>
                <a:spcPts val="0"/>
              </a:spcBef>
              <a:spcAft>
                <a:spcPts val="0"/>
              </a:spcAft>
              <a:buClr>
                <a:srgbClr val="333333"/>
              </a:buClr>
              <a:buSzPts val="2400"/>
              <a:buFont typeface="Montserrat"/>
              <a:buChar char="●"/>
            </a:pPr>
            <a:r>
              <a:rPr lang="en">
                <a:solidFill>
                  <a:srgbClr val="333333"/>
                </a:solidFill>
                <a:highlight>
                  <a:srgbClr val="FFFFFF"/>
                </a:highlight>
                <a:latin typeface="Montserrat"/>
                <a:ea typeface="Montserrat"/>
                <a:cs typeface="Montserrat"/>
                <a:sym typeface="Montserrat"/>
              </a:rPr>
              <a:t>Understand the basic pipeline for analysing amplicon microbiome data</a:t>
            </a:r>
            <a:endParaRPr>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73"/>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70" name="Google Shape;1470;p17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1" name="Google Shape;1471;p173"/>
          <p:cNvPicPr preferRelativeResize="0"/>
          <p:nvPr/>
        </p:nvPicPr>
        <p:blipFill>
          <a:blip r:embed="rId3">
            <a:alphaModFix/>
          </a:blip>
          <a:stretch>
            <a:fillRect/>
          </a:stretch>
        </p:blipFill>
        <p:spPr>
          <a:xfrm>
            <a:off x="1919350" y="0"/>
            <a:ext cx="5427600" cy="51846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pic>
        <p:nvPicPr>
          <p:cNvPr id="1476" name="Google Shape;1476;p174"/>
          <p:cNvPicPr preferRelativeResize="0"/>
          <p:nvPr/>
        </p:nvPicPr>
        <p:blipFill>
          <a:blip r:embed="rId3">
            <a:alphaModFix/>
          </a:blip>
          <a:stretch>
            <a:fillRect/>
          </a:stretch>
        </p:blipFill>
        <p:spPr>
          <a:xfrm>
            <a:off x="1384771" y="808275"/>
            <a:ext cx="6374458" cy="4335224"/>
          </a:xfrm>
          <a:prstGeom prst="rect">
            <a:avLst/>
          </a:prstGeom>
          <a:noFill/>
          <a:ln>
            <a:noFill/>
          </a:ln>
        </p:spPr>
      </p:pic>
      <p:sp>
        <p:nvSpPr>
          <p:cNvPr id="1477" name="Google Shape;1477;p174"/>
          <p:cNvSpPr txBox="1"/>
          <p:nvPr>
            <p:ph type="title"/>
          </p:nvPr>
        </p:nvSpPr>
        <p:spPr>
          <a:xfrm>
            <a:off x="1233025" y="2286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Amplicon Data </a:t>
            </a:r>
            <a:r>
              <a:rPr lang="en" sz="3300"/>
              <a:t>Processing</a:t>
            </a:r>
            <a:endParaRPr sz="3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0"/>
          <p:cNvSpPr txBox="1"/>
          <p:nvPr>
            <p:ph type="title"/>
          </p:nvPr>
        </p:nvSpPr>
        <p:spPr>
          <a:xfrm>
            <a:off x="823850" y="544600"/>
            <a:ext cx="7692600" cy="43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120"/>
              <a:t>Rules for creating metadata </a:t>
            </a:r>
            <a:r>
              <a:rPr b="1" lang="en" sz="1720">
                <a:highlight>
                  <a:schemeClr val="dk1"/>
                </a:highlight>
              </a:rPr>
              <a:t>(from Broman &amp; Woo, 2017)</a:t>
            </a:r>
            <a:endParaRPr b="1" sz="1720">
              <a:highlight>
                <a:schemeClr val="dk1"/>
              </a:highlight>
            </a:endParaRPr>
          </a:p>
          <a:p>
            <a:pPr indent="0" lvl="0" marL="0" rtl="0" algn="l">
              <a:spcBef>
                <a:spcPts val="0"/>
              </a:spcBef>
              <a:spcAft>
                <a:spcPts val="0"/>
              </a:spcAft>
              <a:buSzPts val="990"/>
              <a:buNone/>
            </a:pPr>
            <a:r>
              <a:t/>
            </a:r>
            <a:endParaRPr sz="2120"/>
          </a:p>
          <a:p>
            <a:pPr indent="0" lvl="0" marL="457200" rtl="0" algn="l">
              <a:lnSpc>
                <a:spcPct val="170000"/>
              </a:lnSpc>
              <a:spcBef>
                <a:spcPts val="0"/>
              </a:spcBef>
              <a:spcAft>
                <a:spcPts val="0"/>
              </a:spcAft>
              <a:buNone/>
            </a:pPr>
            <a:r>
              <a:rPr lang="en" sz="2620"/>
              <a:t>Be Consistent</a:t>
            </a:r>
            <a:endParaRPr sz="2620"/>
          </a:p>
          <a:p>
            <a:pPr indent="0" lvl="0" marL="457200" rtl="0" algn="l">
              <a:lnSpc>
                <a:spcPct val="170000"/>
              </a:lnSpc>
              <a:spcBef>
                <a:spcPts val="0"/>
              </a:spcBef>
              <a:spcAft>
                <a:spcPts val="0"/>
              </a:spcAft>
              <a:buNone/>
            </a:pPr>
            <a:r>
              <a:rPr lang="en" sz="2620"/>
              <a:t>Choose good names for things</a:t>
            </a:r>
            <a:endParaRPr sz="2620"/>
          </a:p>
          <a:p>
            <a:pPr indent="0" lvl="0" marL="457200" rtl="0" algn="l">
              <a:lnSpc>
                <a:spcPct val="170000"/>
              </a:lnSpc>
              <a:spcBef>
                <a:spcPts val="0"/>
              </a:spcBef>
              <a:spcAft>
                <a:spcPts val="0"/>
              </a:spcAft>
              <a:buNone/>
            </a:pPr>
            <a:r>
              <a:rPr lang="en" sz="2620"/>
              <a:t>Write Dates as YYYY-MM-DD</a:t>
            </a:r>
            <a:endParaRPr sz="2620"/>
          </a:p>
          <a:p>
            <a:pPr indent="0" lvl="0" marL="457200" rtl="0" algn="l">
              <a:lnSpc>
                <a:spcPct val="170000"/>
              </a:lnSpc>
              <a:spcBef>
                <a:spcPts val="0"/>
              </a:spcBef>
              <a:spcAft>
                <a:spcPts val="0"/>
              </a:spcAft>
              <a:buNone/>
            </a:pPr>
            <a:r>
              <a:rPr lang="en" sz="2620"/>
              <a:t>No Empty Cells</a:t>
            </a:r>
            <a:endParaRPr sz="2620"/>
          </a:p>
          <a:p>
            <a:pPr indent="0" lvl="0" marL="457200" rtl="0" algn="l">
              <a:lnSpc>
                <a:spcPct val="170000"/>
              </a:lnSpc>
              <a:spcBef>
                <a:spcPts val="0"/>
              </a:spcBef>
              <a:spcAft>
                <a:spcPts val="0"/>
              </a:spcAft>
              <a:buNone/>
            </a:pPr>
            <a:r>
              <a:rPr lang="en" sz="2620"/>
              <a:t>Put Just One Thing in a Cell</a:t>
            </a:r>
            <a:endParaRPr sz="2620"/>
          </a:p>
          <a:p>
            <a:pPr indent="0" lvl="0" marL="457200" rtl="0" algn="l">
              <a:lnSpc>
                <a:spcPct val="170000"/>
              </a:lnSpc>
              <a:spcBef>
                <a:spcPts val="0"/>
              </a:spcBef>
              <a:spcAft>
                <a:spcPts val="0"/>
              </a:spcAft>
              <a:buNone/>
            </a:pPr>
            <a:r>
              <a:rPr lang="en" sz="2620"/>
              <a:t>Make it a Rectangle</a:t>
            </a:r>
            <a:endParaRPr sz="2620"/>
          </a:p>
          <a:p>
            <a:pPr indent="0" lvl="0" marL="0" rtl="0" algn="l">
              <a:spcBef>
                <a:spcPts val="0"/>
              </a:spcBef>
              <a:spcAft>
                <a:spcPts val="0"/>
              </a:spcAft>
              <a:buNone/>
            </a:pPr>
            <a:r>
              <a:t/>
            </a:r>
            <a:endParaRPr sz="2120"/>
          </a:p>
        </p:txBody>
      </p:sp>
      <p:pic>
        <p:nvPicPr>
          <p:cNvPr id="426" name="Google Shape;426;p40"/>
          <p:cNvPicPr preferRelativeResize="0"/>
          <p:nvPr/>
        </p:nvPicPr>
        <p:blipFill>
          <a:blip r:embed="rId3">
            <a:alphaModFix/>
          </a:blip>
          <a:stretch>
            <a:fillRect/>
          </a:stretch>
        </p:blipFill>
        <p:spPr>
          <a:xfrm>
            <a:off x="900325" y="862875"/>
            <a:ext cx="377199" cy="377199"/>
          </a:xfrm>
          <a:prstGeom prst="rect">
            <a:avLst/>
          </a:prstGeom>
          <a:noFill/>
          <a:ln>
            <a:noFill/>
          </a:ln>
        </p:spPr>
      </p:pic>
      <p:pic>
        <p:nvPicPr>
          <p:cNvPr id="427" name="Google Shape;427;p40"/>
          <p:cNvPicPr preferRelativeResize="0"/>
          <p:nvPr/>
        </p:nvPicPr>
        <p:blipFill>
          <a:blip r:embed="rId4">
            <a:alphaModFix/>
          </a:blip>
          <a:stretch>
            <a:fillRect/>
          </a:stretch>
        </p:blipFill>
        <p:spPr>
          <a:xfrm>
            <a:off x="887637" y="1543660"/>
            <a:ext cx="402576" cy="402576"/>
          </a:xfrm>
          <a:prstGeom prst="rect">
            <a:avLst/>
          </a:prstGeom>
          <a:noFill/>
          <a:ln>
            <a:noFill/>
          </a:ln>
        </p:spPr>
      </p:pic>
      <p:pic>
        <p:nvPicPr>
          <p:cNvPr id="428" name="Google Shape;428;p40"/>
          <p:cNvPicPr preferRelativeResize="0"/>
          <p:nvPr/>
        </p:nvPicPr>
        <p:blipFill>
          <a:blip r:embed="rId5">
            <a:alphaModFix/>
          </a:blip>
          <a:stretch>
            <a:fillRect/>
          </a:stretch>
        </p:blipFill>
        <p:spPr>
          <a:xfrm>
            <a:off x="887625" y="2251200"/>
            <a:ext cx="402600" cy="402600"/>
          </a:xfrm>
          <a:prstGeom prst="rect">
            <a:avLst/>
          </a:prstGeom>
          <a:noFill/>
          <a:ln>
            <a:noFill/>
          </a:ln>
        </p:spPr>
      </p:pic>
      <p:pic>
        <p:nvPicPr>
          <p:cNvPr id="429" name="Google Shape;429;p40"/>
          <p:cNvPicPr preferRelativeResize="0"/>
          <p:nvPr/>
        </p:nvPicPr>
        <p:blipFill>
          <a:blip r:embed="rId6">
            <a:alphaModFix/>
          </a:blip>
          <a:stretch>
            <a:fillRect/>
          </a:stretch>
        </p:blipFill>
        <p:spPr>
          <a:xfrm>
            <a:off x="852825" y="2816750"/>
            <a:ext cx="472200" cy="472200"/>
          </a:xfrm>
          <a:prstGeom prst="rect">
            <a:avLst/>
          </a:prstGeom>
          <a:noFill/>
          <a:ln>
            <a:noFill/>
          </a:ln>
        </p:spPr>
      </p:pic>
      <p:pic>
        <p:nvPicPr>
          <p:cNvPr id="430" name="Google Shape;430;p40"/>
          <p:cNvPicPr preferRelativeResize="0"/>
          <p:nvPr/>
        </p:nvPicPr>
        <p:blipFill>
          <a:blip r:embed="rId7">
            <a:alphaModFix/>
          </a:blip>
          <a:stretch>
            <a:fillRect/>
          </a:stretch>
        </p:blipFill>
        <p:spPr>
          <a:xfrm>
            <a:off x="806938" y="3510425"/>
            <a:ext cx="563976" cy="563976"/>
          </a:xfrm>
          <a:prstGeom prst="rect">
            <a:avLst/>
          </a:prstGeom>
          <a:noFill/>
          <a:ln>
            <a:noFill/>
          </a:ln>
        </p:spPr>
      </p:pic>
      <p:sp>
        <p:nvSpPr>
          <p:cNvPr id="431" name="Google Shape;431;p40"/>
          <p:cNvSpPr txBox="1"/>
          <p:nvPr/>
        </p:nvSpPr>
        <p:spPr>
          <a:xfrm>
            <a:off x="933988" y="3453275"/>
            <a:ext cx="3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pic>
        <p:nvPicPr>
          <p:cNvPr id="432" name="Google Shape;432;p40"/>
          <p:cNvPicPr preferRelativeResize="0"/>
          <p:nvPr/>
        </p:nvPicPr>
        <p:blipFill>
          <a:blip r:embed="rId8">
            <a:alphaModFix/>
          </a:blip>
          <a:stretch>
            <a:fillRect/>
          </a:stretch>
        </p:blipFill>
        <p:spPr>
          <a:xfrm>
            <a:off x="852850" y="4188039"/>
            <a:ext cx="472200" cy="472197"/>
          </a:xfrm>
          <a:prstGeom prst="rect">
            <a:avLst/>
          </a:prstGeom>
          <a:noFill/>
          <a:ln>
            <a:noFill/>
          </a:ln>
        </p:spPr>
      </p:pic>
      <p:sp>
        <p:nvSpPr>
          <p:cNvPr id="433" name="Google Shape;433;p40"/>
          <p:cNvSpPr/>
          <p:nvPr/>
        </p:nvSpPr>
        <p:spPr>
          <a:xfrm>
            <a:off x="793725" y="2806375"/>
            <a:ext cx="590400" cy="590400"/>
          </a:xfrm>
          <a:prstGeom prst="noSmoking">
            <a:avLst>
              <a:gd fmla="val 42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ph type="title"/>
          </p:nvPr>
        </p:nvSpPr>
        <p:spPr>
          <a:xfrm>
            <a:off x="823850" y="0"/>
            <a:ext cx="8244000" cy="47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120"/>
              <a:t>Rules for creating metadata continued  </a:t>
            </a:r>
            <a:r>
              <a:rPr b="1" lang="en" sz="1720">
                <a:highlight>
                  <a:schemeClr val="dk1"/>
                </a:highlight>
              </a:rPr>
              <a:t>(from Broman &amp; Woo, 2017)</a:t>
            </a:r>
            <a:endParaRPr b="1" sz="1720">
              <a:highlight>
                <a:schemeClr val="dk1"/>
              </a:highlight>
            </a:endParaRPr>
          </a:p>
          <a:p>
            <a:pPr indent="0" lvl="0" marL="0" rtl="0" algn="l">
              <a:lnSpc>
                <a:spcPct val="150000"/>
              </a:lnSpc>
              <a:spcBef>
                <a:spcPts val="0"/>
              </a:spcBef>
              <a:spcAft>
                <a:spcPts val="0"/>
              </a:spcAft>
              <a:buNone/>
            </a:pPr>
            <a:r>
              <a:t/>
            </a:r>
            <a:endParaRPr sz="2120"/>
          </a:p>
          <a:p>
            <a:pPr indent="0" lvl="0" marL="457200" rtl="0" algn="l">
              <a:lnSpc>
                <a:spcPct val="200000"/>
              </a:lnSpc>
              <a:spcBef>
                <a:spcPts val="0"/>
              </a:spcBef>
              <a:spcAft>
                <a:spcPts val="0"/>
              </a:spcAft>
              <a:buNone/>
            </a:pPr>
            <a:r>
              <a:rPr lang="en" sz="2420"/>
              <a:t>Create a Data Dictionary</a:t>
            </a:r>
            <a:endParaRPr sz="2420"/>
          </a:p>
          <a:p>
            <a:pPr indent="0" lvl="0" marL="457200" rtl="0" algn="l">
              <a:lnSpc>
                <a:spcPct val="200000"/>
              </a:lnSpc>
              <a:spcBef>
                <a:spcPts val="0"/>
              </a:spcBef>
              <a:spcAft>
                <a:spcPts val="0"/>
              </a:spcAft>
              <a:buNone/>
            </a:pPr>
            <a:r>
              <a:rPr lang="en" sz="2420">
                <a:highlight>
                  <a:schemeClr val="dk1"/>
                </a:highlight>
              </a:rPr>
              <a:t>No Calculations in the Raw Data Files</a:t>
            </a:r>
            <a:endParaRPr sz="2420">
              <a:highlight>
                <a:schemeClr val="dk1"/>
              </a:highlight>
            </a:endParaRPr>
          </a:p>
          <a:p>
            <a:pPr indent="0" lvl="0" marL="457200" rtl="0" algn="l">
              <a:lnSpc>
                <a:spcPct val="200000"/>
              </a:lnSpc>
              <a:spcBef>
                <a:spcPts val="0"/>
              </a:spcBef>
              <a:spcAft>
                <a:spcPts val="0"/>
              </a:spcAft>
              <a:buNone/>
            </a:pPr>
            <a:r>
              <a:rPr lang="en" sz="2420">
                <a:highlight>
                  <a:schemeClr val="dk1"/>
                </a:highlight>
              </a:rPr>
              <a:t>Do Not Use Font Color or Highlighting as Data</a:t>
            </a:r>
            <a:endParaRPr sz="2420">
              <a:highlight>
                <a:schemeClr val="dk1"/>
              </a:highlight>
            </a:endParaRPr>
          </a:p>
          <a:p>
            <a:pPr indent="0" lvl="0" marL="457200" rtl="0" algn="l">
              <a:lnSpc>
                <a:spcPct val="200000"/>
              </a:lnSpc>
              <a:spcBef>
                <a:spcPts val="0"/>
              </a:spcBef>
              <a:spcAft>
                <a:spcPts val="0"/>
              </a:spcAft>
              <a:buNone/>
            </a:pPr>
            <a:r>
              <a:rPr lang="en" sz="2420"/>
              <a:t>Make Backups</a:t>
            </a:r>
            <a:endParaRPr sz="2420"/>
          </a:p>
          <a:p>
            <a:pPr indent="0" lvl="0" marL="457200" rtl="0" algn="l">
              <a:lnSpc>
                <a:spcPct val="200000"/>
              </a:lnSpc>
              <a:spcBef>
                <a:spcPts val="0"/>
              </a:spcBef>
              <a:spcAft>
                <a:spcPts val="0"/>
              </a:spcAft>
              <a:buNone/>
            </a:pPr>
            <a:r>
              <a:rPr lang="en" sz="2420"/>
              <a:t>Use Data Validation to Avoid Errors</a:t>
            </a:r>
            <a:endParaRPr sz="2420"/>
          </a:p>
        </p:txBody>
      </p:sp>
      <p:pic>
        <p:nvPicPr>
          <p:cNvPr id="439" name="Google Shape;439;p41"/>
          <p:cNvPicPr preferRelativeResize="0"/>
          <p:nvPr/>
        </p:nvPicPr>
        <p:blipFill>
          <a:blip r:embed="rId3">
            <a:alphaModFix/>
          </a:blip>
          <a:stretch>
            <a:fillRect/>
          </a:stretch>
        </p:blipFill>
        <p:spPr>
          <a:xfrm>
            <a:off x="823850" y="1200150"/>
            <a:ext cx="528699" cy="528699"/>
          </a:xfrm>
          <a:prstGeom prst="rect">
            <a:avLst/>
          </a:prstGeom>
          <a:noFill/>
          <a:ln>
            <a:noFill/>
          </a:ln>
        </p:spPr>
      </p:pic>
      <p:pic>
        <p:nvPicPr>
          <p:cNvPr id="440" name="Google Shape;440;p41"/>
          <p:cNvPicPr preferRelativeResize="0"/>
          <p:nvPr/>
        </p:nvPicPr>
        <p:blipFill>
          <a:blip r:embed="rId4">
            <a:alphaModFix/>
          </a:blip>
          <a:stretch>
            <a:fillRect/>
          </a:stretch>
        </p:blipFill>
        <p:spPr>
          <a:xfrm>
            <a:off x="845313" y="1924050"/>
            <a:ext cx="485775" cy="485775"/>
          </a:xfrm>
          <a:prstGeom prst="rect">
            <a:avLst/>
          </a:prstGeom>
          <a:noFill/>
          <a:ln>
            <a:noFill/>
          </a:ln>
        </p:spPr>
      </p:pic>
      <p:pic>
        <p:nvPicPr>
          <p:cNvPr id="441" name="Google Shape;441;p41"/>
          <p:cNvPicPr preferRelativeResize="0"/>
          <p:nvPr/>
        </p:nvPicPr>
        <p:blipFill>
          <a:blip r:embed="rId5">
            <a:alphaModFix/>
          </a:blip>
          <a:stretch>
            <a:fillRect/>
          </a:stretch>
        </p:blipFill>
        <p:spPr>
          <a:xfrm>
            <a:off x="947675" y="2739513"/>
            <a:ext cx="339486" cy="339462"/>
          </a:xfrm>
          <a:prstGeom prst="rect">
            <a:avLst/>
          </a:prstGeom>
          <a:noFill/>
          <a:ln>
            <a:noFill/>
          </a:ln>
        </p:spPr>
      </p:pic>
      <p:pic>
        <p:nvPicPr>
          <p:cNvPr id="442" name="Google Shape;442;p41"/>
          <p:cNvPicPr preferRelativeResize="0"/>
          <p:nvPr/>
        </p:nvPicPr>
        <p:blipFill>
          <a:blip r:embed="rId6">
            <a:alphaModFix/>
          </a:blip>
          <a:stretch>
            <a:fillRect/>
          </a:stretch>
        </p:blipFill>
        <p:spPr>
          <a:xfrm>
            <a:off x="792913" y="3352800"/>
            <a:ext cx="590550" cy="590550"/>
          </a:xfrm>
          <a:prstGeom prst="rect">
            <a:avLst/>
          </a:prstGeom>
          <a:noFill/>
          <a:ln>
            <a:noFill/>
          </a:ln>
        </p:spPr>
      </p:pic>
      <p:pic>
        <p:nvPicPr>
          <p:cNvPr id="443" name="Google Shape;443;p41"/>
          <p:cNvPicPr preferRelativeResize="0"/>
          <p:nvPr/>
        </p:nvPicPr>
        <p:blipFill>
          <a:blip r:embed="rId7">
            <a:alphaModFix/>
          </a:blip>
          <a:stretch>
            <a:fillRect/>
          </a:stretch>
        </p:blipFill>
        <p:spPr>
          <a:xfrm>
            <a:off x="792925" y="4071875"/>
            <a:ext cx="590550" cy="590550"/>
          </a:xfrm>
          <a:prstGeom prst="rect">
            <a:avLst/>
          </a:prstGeom>
          <a:noFill/>
          <a:ln>
            <a:noFill/>
          </a:ln>
        </p:spPr>
      </p:pic>
      <p:sp>
        <p:nvSpPr>
          <p:cNvPr id="444" name="Google Shape;444;p41"/>
          <p:cNvSpPr/>
          <p:nvPr/>
        </p:nvSpPr>
        <p:spPr>
          <a:xfrm>
            <a:off x="792925" y="1874000"/>
            <a:ext cx="590400" cy="590400"/>
          </a:xfrm>
          <a:prstGeom prst="noSmoking">
            <a:avLst>
              <a:gd fmla="val 42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
          <p:cNvSpPr/>
          <p:nvPr/>
        </p:nvSpPr>
        <p:spPr>
          <a:xfrm>
            <a:off x="793013" y="2633875"/>
            <a:ext cx="590400" cy="590400"/>
          </a:xfrm>
          <a:prstGeom prst="noSmoking">
            <a:avLst>
              <a:gd fmla="val 42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2"/>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400">
                <a:highlight>
                  <a:schemeClr val="dk1"/>
                </a:highlight>
              </a:rPr>
              <a:t>From </a:t>
            </a:r>
            <a:r>
              <a:rPr lang="en" sz="1400" u="sng">
                <a:solidFill>
                  <a:schemeClr val="hlink"/>
                </a:solidFill>
                <a:highlight>
                  <a:schemeClr val="dk1"/>
                </a:highlight>
                <a:latin typeface="Arial"/>
                <a:ea typeface="Arial"/>
                <a:cs typeface="Arial"/>
                <a:sym typeface="Arial"/>
                <a:hlinkClick r:id="rId3"/>
              </a:rPr>
              <a:t>UFOtekkie’s twitter</a:t>
            </a:r>
            <a:endParaRPr sz="1400">
              <a:highlight>
                <a:schemeClr val="dk1"/>
              </a:highlight>
            </a:endParaRPr>
          </a:p>
        </p:txBody>
      </p:sp>
      <p:pic>
        <p:nvPicPr>
          <p:cNvPr id="451" name="Google Shape;451;p42"/>
          <p:cNvPicPr preferRelativeResize="0"/>
          <p:nvPr/>
        </p:nvPicPr>
        <p:blipFill>
          <a:blip r:embed="rId4">
            <a:alphaModFix/>
          </a:blip>
          <a:stretch>
            <a:fillRect/>
          </a:stretch>
        </p:blipFill>
        <p:spPr>
          <a:xfrm>
            <a:off x="4132076" y="173825"/>
            <a:ext cx="4636374" cy="4636374"/>
          </a:xfrm>
          <a:prstGeom prst="rect">
            <a:avLst/>
          </a:prstGeom>
          <a:noFill/>
          <a:ln>
            <a:noFill/>
          </a:ln>
        </p:spPr>
      </p:pic>
      <p:sp>
        <p:nvSpPr>
          <p:cNvPr id="452" name="Google Shape;452;p42"/>
          <p:cNvSpPr txBox="1"/>
          <p:nvPr/>
        </p:nvSpPr>
        <p:spPr>
          <a:xfrm>
            <a:off x="-51075" y="1186500"/>
            <a:ext cx="41322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a:ea typeface="Montserrat"/>
                <a:cs typeface="Montserrat"/>
                <a:sym typeface="Montserrat"/>
              </a:rPr>
              <a:t>“</a:t>
            </a:r>
            <a:r>
              <a:rPr lang="en" sz="2100">
                <a:solidFill>
                  <a:srgbClr val="212121"/>
                </a:solidFill>
                <a:highlight>
                  <a:srgbClr val="FFFFFF"/>
                </a:highlight>
                <a:latin typeface="Montserrat"/>
                <a:ea typeface="Montserrat"/>
                <a:cs typeface="Montserrat"/>
                <a:sym typeface="Montserrat"/>
              </a:rPr>
              <a:t>Approximately </a:t>
            </a:r>
            <a:r>
              <a:rPr b="1" lang="en" sz="2100">
                <a:solidFill>
                  <a:srgbClr val="212121"/>
                </a:solidFill>
                <a:highlight>
                  <a:srgbClr val="FFFFFF"/>
                </a:highlight>
                <a:latin typeface="Montserrat"/>
                <a:ea typeface="Montserrat"/>
                <a:cs typeface="Montserrat"/>
                <a:sym typeface="Montserrat"/>
              </a:rPr>
              <a:t>one-fifth</a:t>
            </a:r>
            <a:r>
              <a:rPr lang="en" sz="2100">
                <a:solidFill>
                  <a:srgbClr val="212121"/>
                </a:solidFill>
                <a:highlight>
                  <a:srgbClr val="FFFFFF"/>
                </a:highlight>
                <a:latin typeface="Montserrat"/>
                <a:ea typeface="Montserrat"/>
                <a:cs typeface="Montserrat"/>
                <a:sym typeface="Montserrat"/>
              </a:rPr>
              <a:t> of papers with supplementary Excel gene lists </a:t>
            </a:r>
            <a:r>
              <a:rPr b="1" lang="en" sz="2100">
                <a:solidFill>
                  <a:srgbClr val="212121"/>
                </a:solidFill>
                <a:highlight>
                  <a:srgbClr val="FFFFFF"/>
                </a:highlight>
                <a:latin typeface="Montserrat"/>
                <a:ea typeface="Montserrat"/>
                <a:cs typeface="Montserrat"/>
                <a:sym typeface="Montserrat"/>
              </a:rPr>
              <a:t>contain erroneous gene name</a:t>
            </a:r>
            <a:r>
              <a:rPr lang="en" sz="2100">
                <a:solidFill>
                  <a:srgbClr val="212121"/>
                </a:solidFill>
                <a:highlight>
                  <a:srgbClr val="FFFFFF"/>
                </a:highlight>
                <a:latin typeface="Montserrat"/>
                <a:ea typeface="Montserrat"/>
                <a:cs typeface="Montserrat"/>
                <a:sym typeface="Montserrat"/>
              </a:rPr>
              <a:t> conversions”</a:t>
            </a:r>
            <a:endParaRPr sz="2100">
              <a:solidFill>
                <a:srgbClr val="21212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2100">
              <a:solidFill>
                <a:srgbClr val="212121"/>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212121"/>
              </a:buClr>
              <a:buSzPts val="2100"/>
              <a:buFont typeface="Montserrat"/>
              <a:buChar char="-"/>
            </a:pPr>
            <a:r>
              <a:rPr lang="en" sz="2100" u="sng">
                <a:solidFill>
                  <a:schemeClr val="hlink"/>
                </a:solidFill>
                <a:highlight>
                  <a:srgbClr val="FFFFFF"/>
                </a:highlight>
                <a:latin typeface="Montserrat"/>
                <a:ea typeface="Montserrat"/>
                <a:cs typeface="Montserrat"/>
                <a:sym typeface="Montserrat"/>
                <a:hlinkClick r:id="rId5"/>
              </a:rPr>
              <a:t>Ziemann, Eren, El-Osta, 2016</a:t>
            </a:r>
            <a:endParaRPr sz="2100">
              <a:solidFill>
                <a:srgbClr val="212121"/>
              </a:solidFill>
              <a:highlight>
                <a:srgbClr val="FFFFFF"/>
              </a:highlight>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3"/>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458" name="Google Shape;458;p43"/>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rgbClr val="333333"/>
                </a:solidFill>
                <a:highlight>
                  <a:srgbClr val="FFFFFF"/>
                </a:highlight>
                <a:latin typeface="Montserrat"/>
                <a:ea typeface="Montserrat"/>
                <a:cs typeface="Montserrat"/>
                <a:sym typeface="Montserrat"/>
              </a:rPr>
              <a:t>This chapter will demonstrate how to:</a:t>
            </a:r>
            <a:endParaRPr b="1" sz="2100">
              <a:solidFill>
                <a:srgbClr val="333333"/>
              </a:solidFill>
              <a:highlight>
                <a:srgbClr val="FFFFFF"/>
              </a:highlight>
              <a:latin typeface="Montserrat"/>
              <a:ea typeface="Montserrat"/>
              <a:cs typeface="Montserrat"/>
              <a:sym typeface="Montserrat"/>
            </a:endParaRPr>
          </a:p>
          <a:p>
            <a:pPr indent="-361950" lvl="0" marL="457200" rtl="0" algn="l">
              <a:lnSpc>
                <a:spcPct val="150000"/>
              </a:lnSpc>
              <a:spcBef>
                <a:spcPts val="600"/>
              </a:spcBef>
              <a:spcAft>
                <a:spcPts val="0"/>
              </a:spcAft>
              <a:buClr>
                <a:srgbClr val="333333"/>
              </a:buClr>
              <a:buSzPts val="2100"/>
              <a:buFont typeface="Montserrat"/>
              <a:buChar char="●"/>
            </a:pPr>
            <a:r>
              <a:rPr lang="en" sz="2100">
                <a:solidFill>
                  <a:srgbClr val="333333"/>
                </a:solidFill>
                <a:highlight>
                  <a:srgbClr val="FFFFFF"/>
                </a:highlight>
                <a:latin typeface="Montserrat"/>
                <a:ea typeface="Montserrat"/>
                <a:cs typeface="Montserrat"/>
                <a:sym typeface="Montserrat"/>
              </a:rPr>
              <a:t>Recognize the key aspects of a tool that you should consider when constructing an analysis</a:t>
            </a:r>
            <a:endParaRPr sz="2100">
              <a:solidFill>
                <a:srgbClr val="333333"/>
              </a:solidFill>
              <a:highlight>
                <a:srgbClr val="FFFFFF"/>
              </a:highlight>
              <a:latin typeface="Montserrat"/>
              <a:ea typeface="Montserrat"/>
              <a:cs typeface="Montserrat"/>
              <a:sym typeface="Montserrat"/>
            </a:endParaRPr>
          </a:p>
          <a:p>
            <a:pPr indent="-361950" lvl="0" marL="457200" rtl="0" algn="l">
              <a:lnSpc>
                <a:spcPct val="150000"/>
              </a:lnSpc>
              <a:spcBef>
                <a:spcPts val="0"/>
              </a:spcBef>
              <a:spcAft>
                <a:spcPts val="0"/>
              </a:spcAft>
              <a:buClr>
                <a:srgbClr val="333333"/>
              </a:buClr>
              <a:buSzPts val="2100"/>
              <a:buFont typeface="Montserrat"/>
              <a:buChar char="●"/>
            </a:pPr>
            <a:r>
              <a:rPr lang="en" sz="2100">
                <a:solidFill>
                  <a:srgbClr val="333333"/>
                </a:solidFill>
                <a:highlight>
                  <a:srgbClr val="FFFFFF"/>
                </a:highlight>
                <a:latin typeface="Montserrat"/>
                <a:ea typeface="Montserrat"/>
                <a:cs typeface="Montserrat"/>
                <a:sym typeface="Montserrat"/>
              </a:rPr>
              <a:t>Form questions to ask others for advice regarding your data </a:t>
            </a:r>
            <a:endParaRPr sz="2100">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sz="21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4"/>
          <p:cNvSpPr txBox="1"/>
          <p:nvPr>
            <p:ph type="title"/>
          </p:nvPr>
        </p:nvSpPr>
        <p:spPr>
          <a:xfrm>
            <a:off x="514500" y="375450"/>
            <a:ext cx="7692600" cy="43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420"/>
              <a:t>Considerations for choosing tools:</a:t>
            </a:r>
            <a:endParaRPr b="1" sz="2420"/>
          </a:p>
          <a:p>
            <a:pPr indent="0" lvl="0" marL="0" rtl="0" algn="l">
              <a:spcBef>
                <a:spcPts val="0"/>
              </a:spcBef>
              <a:spcAft>
                <a:spcPts val="0"/>
              </a:spcAft>
              <a:buSzPts val="990"/>
              <a:buNone/>
            </a:pPr>
            <a:r>
              <a:t/>
            </a:r>
            <a:endParaRPr b="1" sz="2120"/>
          </a:p>
          <a:p>
            <a:pPr indent="-363220" lvl="0" marL="457200" rtl="0" algn="l">
              <a:lnSpc>
                <a:spcPct val="115000"/>
              </a:lnSpc>
              <a:spcBef>
                <a:spcPts val="0"/>
              </a:spcBef>
              <a:spcAft>
                <a:spcPts val="0"/>
              </a:spcAft>
              <a:buSzPts val="2120"/>
              <a:buChar char="●"/>
            </a:pPr>
            <a:r>
              <a:rPr lang="en" sz="2120">
                <a:highlight>
                  <a:schemeClr val="dk1"/>
                </a:highlight>
              </a:rPr>
              <a:t>Is it appropriate for your data type? </a:t>
            </a:r>
            <a:endParaRPr sz="2120">
              <a:highlight>
                <a:schemeClr val="dk1"/>
              </a:highlight>
            </a:endParaRPr>
          </a:p>
          <a:p>
            <a:pPr indent="-363220" lvl="0" marL="457200" rtl="0" algn="l">
              <a:lnSpc>
                <a:spcPct val="115000"/>
              </a:lnSpc>
              <a:spcBef>
                <a:spcPts val="0"/>
              </a:spcBef>
              <a:spcAft>
                <a:spcPts val="0"/>
              </a:spcAft>
              <a:buSzPts val="2120"/>
              <a:buChar char="●"/>
            </a:pPr>
            <a:r>
              <a:rPr lang="en" sz="2120">
                <a:highlight>
                  <a:schemeClr val="dk1"/>
                </a:highlight>
              </a:rPr>
              <a:t>Is in an interface or programming </a:t>
            </a:r>
            <a:r>
              <a:rPr lang="en" sz="2120">
                <a:highlight>
                  <a:schemeClr val="dk1"/>
                </a:highlight>
              </a:rPr>
              <a:t>language</a:t>
            </a:r>
            <a:r>
              <a:rPr lang="en" sz="2120">
                <a:highlight>
                  <a:schemeClr val="dk1"/>
                </a:highlight>
              </a:rPr>
              <a:t> you feel comfortable with? </a:t>
            </a:r>
            <a:endParaRPr sz="2120">
              <a:highlight>
                <a:schemeClr val="dk1"/>
              </a:highlight>
            </a:endParaRPr>
          </a:p>
          <a:p>
            <a:pPr indent="-363220" lvl="0" marL="457200" rtl="0" algn="l">
              <a:lnSpc>
                <a:spcPct val="115000"/>
              </a:lnSpc>
              <a:spcBef>
                <a:spcPts val="0"/>
              </a:spcBef>
              <a:spcAft>
                <a:spcPts val="0"/>
              </a:spcAft>
              <a:buSzPts val="2120"/>
              <a:buChar char="●"/>
            </a:pPr>
            <a:r>
              <a:rPr lang="en" sz="2120">
                <a:highlight>
                  <a:schemeClr val="dk1"/>
                </a:highlight>
              </a:rPr>
              <a:t>How much computing power do you have? </a:t>
            </a:r>
            <a:endParaRPr sz="2120">
              <a:highlight>
                <a:schemeClr val="dk1"/>
              </a:highlight>
            </a:endParaRPr>
          </a:p>
          <a:p>
            <a:pPr indent="-363220" lvl="0" marL="457200" rtl="0" algn="l">
              <a:lnSpc>
                <a:spcPct val="115000"/>
              </a:lnSpc>
              <a:spcBef>
                <a:spcPts val="0"/>
              </a:spcBef>
              <a:spcAft>
                <a:spcPts val="0"/>
              </a:spcAft>
              <a:buSzPts val="2120"/>
              <a:buChar char="●"/>
            </a:pPr>
            <a:r>
              <a:rPr lang="en" sz="2120">
                <a:highlight>
                  <a:schemeClr val="dk1"/>
                </a:highlight>
              </a:rPr>
              <a:t>Are there benchmarking papers that compare the tool options? </a:t>
            </a:r>
            <a:endParaRPr sz="2120">
              <a:highlight>
                <a:schemeClr val="dk1"/>
              </a:highlight>
            </a:endParaRPr>
          </a:p>
          <a:p>
            <a:pPr indent="-363220" lvl="0" marL="457200" rtl="0" algn="l">
              <a:lnSpc>
                <a:spcPct val="115000"/>
              </a:lnSpc>
              <a:spcBef>
                <a:spcPts val="0"/>
              </a:spcBef>
              <a:spcAft>
                <a:spcPts val="0"/>
              </a:spcAft>
              <a:buSzPts val="2120"/>
              <a:buChar char="●"/>
            </a:pPr>
            <a:r>
              <a:rPr lang="en" sz="2120">
                <a:highlight>
                  <a:schemeClr val="dk1"/>
                </a:highlight>
              </a:rPr>
              <a:t>Is the tool well documented and usable? </a:t>
            </a:r>
            <a:endParaRPr sz="2120">
              <a:highlight>
                <a:schemeClr val="dk1"/>
              </a:highlight>
            </a:endParaRPr>
          </a:p>
          <a:p>
            <a:pPr indent="-363220" lvl="0" marL="457200" rtl="0" algn="l">
              <a:lnSpc>
                <a:spcPct val="115000"/>
              </a:lnSpc>
              <a:spcBef>
                <a:spcPts val="0"/>
              </a:spcBef>
              <a:spcAft>
                <a:spcPts val="0"/>
              </a:spcAft>
              <a:buSzPts val="2120"/>
              <a:buChar char="●"/>
            </a:pPr>
            <a:r>
              <a:rPr lang="en" sz="2120">
                <a:highlight>
                  <a:schemeClr val="dk1"/>
                </a:highlight>
              </a:rPr>
              <a:t>Is the tool well-maintained?</a:t>
            </a:r>
            <a:endParaRPr sz="2120">
              <a:highlight>
                <a:schemeClr val="dk1"/>
              </a:highlight>
            </a:endParaRPr>
          </a:p>
          <a:p>
            <a:pPr indent="-363220" lvl="0" marL="457200" rtl="0" algn="l">
              <a:lnSpc>
                <a:spcPct val="115000"/>
              </a:lnSpc>
              <a:spcBef>
                <a:spcPts val="0"/>
              </a:spcBef>
              <a:spcAft>
                <a:spcPts val="0"/>
              </a:spcAft>
              <a:buSzPts val="2120"/>
              <a:buChar char="●"/>
            </a:pPr>
            <a:r>
              <a:rPr lang="en" sz="2120">
                <a:highlight>
                  <a:schemeClr val="dk1"/>
                </a:highlight>
              </a:rPr>
              <a:t>Is the tool generally accepted by the field?</a:t>
            </a:r>
            <a:br>
              <a:rPr b="1" lang="en" sz="2120">
                <a:highlight>
                  <a:schemeClr val="dk1"/>
                </a:highlight>
              </a:rPr>
            </a:br>
            <a:endParaRPr b="1" sz="2120">
              <a:highlight>
                <a:schemeClr val="dk1"/>
              </a:highlight>
            </a:endParaRPr>
          </a:p>
          <a:p>
            <a:pPr indent="0" lvl="0" marL="0" rtl="0" algn="l">
              <a:spcBef>
                <a:spcPts val="0"/>
              </a:spcBef>
              <a:spcAft>
                <a:spcPts val="0"/>
              </a:spcAft>
              <a:buNone/>
            </a:pPr>
            <a:r>
              <a:t/>
            </a:r>
            <a:endParaRPr sz="21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1160200" y="381000"/>
            <a:ext cx="7882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Licensing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5"/>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469" name="Google Shape;469;p45"/>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rgbClr val="333333"/>
                </a:solidFill>
                <a:highlight>
                  <a:srgbClr val="FFFFFF"/>
                </a:highlight>
                <a:latin typeface="Montserrat"/>
                <a:ea typeface="Montserrat"/>
                <a:cs typeface="Montserrat"/>
                <a:sym typeface="Montserrat"/>
              </a:rPr>
              <a:t>This chapter will demonstrate how to:</a:t>
            </a:r>
            <a:endParaRPr b="1" sz="2100">
              <a:solidFill>
                <a:srgbClr val="333333"/>
              </a:solidFill>
              <a:highlight>
                <a:srgbClr val="FFFFFF"/>
              </a:highlight>
              <a:latin typeface="Montserrat"/>
              <a:ea typeface="Montserrat"/>
              <a:cs typeface="Montserrat"/>
              <a:sym typeface="Montserrat"/>
            </a:endParaRPr>
          </a:p>
          <a:p>
            <a:pPr indent="-361950" lvl="0" marL="457200" rtl="0" algn="l">
              <a:lnSpc>
                <a:spcPct val="150000"/>
              </a:lnSpc>
              <a:spcBef>
                <a:spcPts val="600"/>
              </a:spcBef>
              <a:spcAft>
                <a:spcPts val="0"/>
              </a:spcAft>
              <a:buClr>
                <a:srgbClr val="333333"/>
              </a:buClr>
              <a:buSzPts val="2100"/>
              <a:buFont typeface="Montserrat"/>
              <a:buChar char="●"/>
            </a:pPr>
            <a:r>
              <a:rPr lang="en" sz="2100">
                <a:solidFill>
                  <a:srgbClr val="333333"/>
                </a:solidFill>
                <a:highlight>
                  <a:srgbClr val="FFFFFF"/>
                </a:highlight>
                <a:latin typeface="Montserrat"/>
                <a:ea typeface="Montserrat"/>
                <a:cs typeface="Montserrat"/>
                <a:sym typeface="Montserrat"/>
              </a:rPr>
              <a:t>Understand the difference between command line and GUI based applications </a:t>
            </a:r>
            <a:endParaRPr sz="2100">
              <a:solidFill>
                <a:srgbClr val="333333"/>
              </a:solidFill>
              <a:highlight>
                <a:srgbClr val="FFFFFF"/>
              </a:highlight>
              <a:latin typeface="Montserrat"/>
              <a:ea typeface="Montserrat"/>
              <a:cs typeface="Montserrat"/>
              <a:sym typeface="Montserrat"/>
            </a:endParaRPr>
          </a:p>
          <a:p>
            <a:pPr indent="-361950" lvl="0" marL="457200" rtl="0" algn="l">
              <a:lnSpc>
                <a:spcPct val="150000"/>
              </a:lnSpc>
              <a:spcBef>
                <a:spcPts val="0"/>
              </a:spcBef>
              <a:spcAft>
                <a:spcPts val="0"/>
              </a:spcAft>
              <a:buClr>
                <a:srgbClr val="333333"/>
              </a:buClr>
              <a:buSzPts val="2100"/>
              <a:buFont typeface="Montserrat"/>
              <a:buChar char="●"/>
            </a:pPr>
            <a:r>
              <a:rPr lang="en" sz="2100">
                <a:solidFill>
                  <a:srgbClr val="333333"/>
                </a:solidFill>
                <a:highlight>
                  <a:srgbClr val="FFFFFF"/>
                </a:highlight>
                <a:latin typeface="Montserrat"/>
                <a:ea typeface="Montserrat"/>
                <a:cs typeface="Montserrat"/>
                <a:sym typeface="Montserrat"/>
              </a:rPr>
              <a:t>Understand what R and Python languages are</a:t>
            </a:r>
            <a:endParaRPr sz="2100">
              <a:solidFill>
                <a:srgbClr val="333333"/>
              </a:solidFill>
              <a:highlight>
                <a:srgbClr val="FFFFFF"/>
              </a:highlight>
              <a:latin typeface="Montserrat"/>
              <a:ea typeface="Montserrat"/>
              <a:cs typeface="Montserrat"/>
              <a:sym typeface="Montserrat"/>
            </a:endParaRPr>
          </a:p>
          <a:p>
            <a:pPr indent="-361950" lvl="0" marL="457200" rtl="0" algn="l">
              <a:lnSpc>
                <a:spcPct val="150000"/>
              </a:lnSpc>
              <a:spcBef>
                <a:spcPts val="0"/>
              </a:spcBef>
              <a:spcAft>
                <a:spcPts val="0"/>
              </a:spcAft>
              <a:buClr>
                <a:srgbClr val="333333"/>
              </a:buClr>
              <a:buSzPts val="2100"/>
              <a:buFont typeface="Montserrat"/>
              <a:buChar char="●"/>
            </a:pPr>
            <a:r>
              <a:rPr lang="en" sz="2100">
                <a:solidFill>
                  <a:srgbClr val="333333"/>
                </a:solidFill>
                <a:highlight>
                  <a:srgbClr val="FFFFFF"/>
                </a:highlight>
                <a:latin typeface="Montserrat"/>
                <a:ea typeface="Montserrat"/>
                <a:cs typeface="Montserrat"/>
                <a:sym typeface="Montserrat"/>
              </a:rPr>
              <a:t>Find many links to resources where you can learn R or Python</a:t>
            </a:r>
            <a:endParaRPr sz="2100">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sz="21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6"/>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475" name="Google Shape;475;p46"/>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rgbClr val="333333"/>
                </a:solidFill>
                <a:highlight>
                  <a:srgbClr val="FFFFFF"/>
                </a:highlight>
                <a:latin typeface="Montserrat"/>
                <a:ea typeface="Montserrat"/>
                <a:cs typeface="Montserrat"/>
                <a:sym typeface="Montserrat"/>
              </a:rPr>
              <a:t>This chapter will demonstrate how to:</a:t>
            </a:r>
            <a:endParaRPr b="1" sz="2100">
              <a:solidFill>
                <a:srgbClr val="333333"/>
              </a:solidFill>
              <a:highlight>
                <a:srgbClr val="FFFFFF"/>
              </a:highlight>
              <a:latin typeface="Montserrat"/>
              <a:ea typeface="Montserrat"/>
              <a:cs typeface="Montserrat"/>
              <a:sym typeface="Montserrat"/>
            </a:endParaRPr>
          </a:p>
          <a:p>
            <a:pPr indent="-361950" lvl="0" marL="457200" rtl="0" algn="l">
              <a:lnSpc>
                <a:spcPct val="150000"/>
              </a:lnSpc>
              <a:spcBef>
                <a:spcPts val="600"/>
              </a:spcBef>
              <a:spcAft>
                <a:spcPts val="0"/>
              </a:spcAft>
              <a:buClr>
                <a:srgbClr val="333333"/>
              </a:buClr>
              <a:buSzPts val="2100"/>
              <a:buFont typeface="Montserrat"/>
              <a:buChar char="●"/>
            </a:pPr>
            <a:r>
              <a:rPr lang="en" sz="2100">
                <a:solidFill>
                  <a:srgbClr val="333333"/>
                </a:solidFill>
                <a:highlight>
                  <a:srgbClr val="FFFFFF"/>
                </a:highlight>
                <a:latin typeface="Montserrat"/>
                <a:ea typeface="Montserrat"/>
                <a:cs typeface="Montserrat"/>
                <a:sym typeface="Montserrat"/>
              </a:rPr>
              <a:t>Understand the fundamentals of annotating genomic data</a:t>
            </a:r>
            <a:endParaRPr sz="2100">
              <a:solidFill>
                <a:srgbClr val="333333"/>
              </a:solidFill>
              <a:highlight>
                <a:srgbClr val="FFFFFF"/>
              </a:highlight>
              <a:latin typeface="Montserrat"/>
              <a:ea typeface="Montserrat"/>
              <a:cs typeface="Montserrat"/>
              <a:sym typeface="Montserrat"/>
            </a:endParaRPr>
          </a:p>
          <a:p>
            <a:pPr indent="-361950" lvl="0" marL="457200" rtl="0" algn="l">
              <a:lnSpc>
                <a:spcPct val="150000"/>
              </a:lnSpc>
              <a:spcBef>
                <a:spcPts val="0"/>
              </a:spcBef>
              <a:spcAft>
                <a:spcPts val="0"/>
              </a:spcAft>
              <a:buClr>
                <a:srgbClr val="333333"/>
              </a:buClr>
              <a:buSzPts val="2100"/>
              <a:buFont typeface="Montserrat"/>
              <a:buChar char="●"/>
            </a:pPr>
            <a:r>
              <a:rPr lang="en" sz="2100">
                <a:solidFill>
                  <a:srgbClr val="333333"/>
                </a:solidFill>
                <a:highlight>
                  <a:srgbClr val="FFFFFF"/>
                </a:highlight>
                <a:latin typeface="Montserrat"/>
                <a:ea typeface="Montserrat"/>
                <a:cs typeface="Montserrat"/>
                <a:sym typeface="Montserrat"/>
              </a:rPr>
              <a:t>Be aware of how </a:t>
            </a:r>
            <a:r>
              <a:rPr lang="en" sz="2100">
                <a:solidFill>
                  <a:srgbClr val="333333"/>
                </a:solidFill>
                <a:highlight>
                  <a:srgbClr val="FFFFFF"/>
                </a:highlight>
                <a:latin typeface="Montserrat"/>
                <a:ea typeface="Montserrat"/>
                <a:cs typeface="Montserrat"/>
                <a:sym typeface="Montserrat"/>
              </a:rPr>
              <a:t>reference genomes and their versions affect annotation</a:t>
            </a:r>
            <a:endParaRPr sz="2100">
              <a:solidFill>
                <a:srgbClr val="333333"/>
              </a:solidFill>
              <a:highlight>
                <a:srgbClr val="FFFFFF"/>
              </a:highlight>
              <a:latin typeface="Montserrat"/>
              <a:ea typeface="Montserrat"/>
              <a:cs typeface="Montserrat"/>
              <a:sym typeface="Montserrat"/>
            </a:endParaRPr>
          </a:p>
          <a:p>
            <a:pPr indent="-361950" lvl="0" marL="457200" rtl="0" algn="l">
              <a:lnSpc>
                <a:spcPct val="150000"/>
              </a:lnSpc>
              <a:spcBef>
                <a:spcPts val="0"/>
              </a:spcBef>
              <a:spcAft>
                <a:spcPts val="0"/>
              </a:spcAft>
              <a:buClr>
                <a:srgbClr val="333333"/>
              </a:buClr>
              <a:buSzPts val="2100"/>
              <a:buFont typeface="Montserrat"/>
              <a:buChar char="●"/>
            </a:pPr>
            <a:r>
              <a:rPr lang="en" sz="2100">
                <a:solidFill>
                  <a:srgbClr val="333333"/>
                </a:solidFill>
                <a:highlight>
                  <a:srgbClr val="FFFFFF"/>
                </a:highlight>
                <a:latin typeface="Montserrat"/>
                <a:ea typeface="Montserrat"/>
                <a:cs typeface="Montserrat"/>
                <a:sym typeface="Montserrat"/>
              </a:rPr>
              <a:t>Be able to find genomic annotation from the respective databases</a:t>
            </a:r>
            <a:endParaRPr sz="2100">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sz="21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47"/>
          <p:cNvPicPr preferRelativeResize="0"/>
          <p:nvPr/>
        </p:nvPicPr>
        <p:blipFill>
          <a:blip r:embed="rId3">
            <a:alphaModFix/>
          </a:blip>
          <a:stretch>
            <a:fillRect/>
          </a:stretch>
        </p:blipFill>
        <p:spPr>
          <a:xfrm>
            <a:off x="904450" y="111400"/>
            <a:ext cx="7665075" cy="4584826"/>
          </a:xfrm>
          <a:prstGeom prst="rect">
            <a:avLst/>
          </a:prstGeom>
          <a:noFill/>
          <a:ln>
            <a:noFill/>
          </a:ln>
        </p:spPr>
      </p:pic>
      <p:sp>
        <p:nvSpPr>
          <p:cNvPr id="481" name="Google Shape;481;p47"/>
          <p:cNvSpPr txBox="1"/>
          <p:nvPr>
            <p:ph type="title"/>
          </p:nvPr>
        </p:nvSpPr>
        <p:spPr>
          <a:xfrm>
            <a:off x="1037658" y="202834"/>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Reference genomes</a:t>
            </a:r>
            <a:endParaRPr sz="3100"/>
          </a:p>
        </p:txBody>
      </p:sp>
      <p:sp>
        <p:nvSpPr>
          <p:cNvPr id="482" name="Google Shape;482;p47"/>
          <p:cNvSpPr txBox="1"/>
          <p:nvPr>
            <p:ph type="title"/>
          </p:nvPr>
        </p:nvSpPr>
        <p:spPr>
          <a:xfrm>
            <a:off x="0" y="4696229"/>
            <a:ext cx="7944000" cy="3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Made with Biorender</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8"/>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Genome versions </a:t>
            </a:r>
            <a:endParaRPr sz="3400"/>
          </a:p>
        </p:txBody>
      </p:sp>
      <p:pic>
        <p:nvPicPr>
          <p:cNvPr id="488" name="Google Shape;488;p48"/>
          <p:cNvPicPr preferRelativeResize="0"/>
          <p:nvPr/>
        </p:nvPicPr>
        <p:blipFill>
          <a:blip r:embed="rId3">
            <a:alphaModFix/>
          </a:blip>
          <a:stretch>
            <a:fillRect/>
          </a:stretch>
        </p:blipFill>
        <p:spPr>
          <a:xfrm>
            <a:off x="59525" y="2626384"/>
            <a:ext cx="8839204" cy="1437234"/>
          </a:xfrm>
          <a:prstGeom prst="rect">
            <a:avLst/>
          </a:prstGeom>
          <a:noFill/>
          <a:ln>
            <a:noFill/>
          </a:ln>
        </p:spPr>
      </p:pic>
      <p:sp>
        <p:nvSpPr>
          <p:cNvPr id="489" name="Google Shape;489;p48"/>
          <p:cNvSpPr txBox="1"/>
          <p:nvPr/>
        </p:nvSpPr>
        <p:spPr>
          <a:xfrm>
            <a:off x="59525" y="4447175"/>
            <a:ext cx="534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From the Genome Reference Consortium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https://www.ncbi.nlm.nih.gov/grc/human</a:t>
            </a:r>
            <a:endParaRPr>
              <a:latin typeface="Lato"/>
              <a:ea typeface="Lato"/>
              <a:cs typeface="Lato"/>
              <a:sym typeface="Lato"/>
            </a:endParaRPr>
          </a:p>
        </p:txBody>
      </p:sp>
      <p:cxnSp>
        <p:nvCxnSpPr>
          <p:cNvPr id="490" name="Google Shape;490;p48"/>
          <p:cNvCxnSpPr/>
          <p:nvPr/>
        </p:nvCxnSpPr>
        <p:spPr>
          <a:xfrm flipH="1">
            <a:off x="585050" y="2014700"/>
            <a:ext cx="798300" cy="649800"/>
          </a:xfrm>
          <a:prstGeom prst="straightConnector1">
            <a:avLst/>
          </a:prstGeom>
          <a:noFill/>
          <a:ln cap="flat" cmpd="sng" w="9525">
            <a:solidFill>
              <a:schemeClr val="dk2"/>
            </a:solidFill>
            <a:prstDash val="solid"/>
            <a:round/>
            <a:headEnd len="med" w="med" type="none"/>
            <a:tailEnd len="med" w="med" type="triangle"/>
          </a:ln>
        </p:spPr>
      </p:cxnSp>
      <p:cxnSp>
        <p:nvCxnSpPr>
          <p:cNvPr id="491" name="Google Shape;491;p48"/>
          <p:cNvCxnSpPr/>
          <p:nvPr/>
        </p:nvCxnSpPr>
        <p:spPr>
          <a:xfrm flipH="1">
            <a:off x="1238950" y="2051825"/>
            <a:ext cx="209400" cy="612600"/>
          </a:xfrm>
          <a:prstGeom prst="straightConnector1">
            <a:avLst/>
          </a:prstGeom>
          <a:noFill/>
          <a:ln cap="flat" cmpd="sng" w="9525">
            <a:solidFill>
              <a:schemeClr val="dk2"/>
            </a:solidFill>
            <a:prstDash val="solid"/>
            <a:round/>
            <a:headEnd len="med" w="med" type="none"/>
            <a:tailEnd len="med" w="med" type="triangle"/>
          </a:ln>
        </p:spPr>
      </p:cxnSp>
      <p:cxnSp>
        <p:nvCxnSpPr>
          <p:cNvPr id="492" name="Google Shape;492;p48"/>
          <p:cNvCxnSpPr/>
          <p:nvPr/>
        </p:nvCxnSpPr>
        <p:spPr>
          <a:xfrm>
            <a:off x="1569050" y="2051825"/>
            <a:ext cx="305100" cy="612600"/>
          </a:xfrm>
          <a:prstGeom prst="straightConnector1">
            <a:avLst/>
          </a:prstGeom>
          <a:noFill/>
          <a:ln cap="flat" cmpd="sng" w="9525">
            <a:solidFill>
              <a:schemeClr val="dk2"/>
            </a:solidFill>
            <a:prstDash val="solid"/>
            <a:round/>
            <a:headEnd len="med" w="med" type="none"/>
            <a:tailEnd len="med" w="med" type="triangle"/>
          </a:ln>
        </p:spPr>
      </p:cxnSp>
      <p:sp>
        <p:nvSpPr>
          <p:cNvPr id="493" name="Google Shape;493;p48"/>
          <p:cNvSpPr txBox="1"/>
          <p:nvPr/>
        </p:nvSpPr>
        <p:spPr>
          <a:xfrm>
            <a:off x="351200" y="1651625"/>
            <a:ext cx="31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Different version names (for human)</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9"/>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What data file do I need?</a:t>
            </a:r>
            <a:endParaRPr sz="3400"/>
          </a:p>
        </p:txBody>
      </p:sp>
      <p:pic>
        <p:nvPicPr>
          <p:cNvPr id="499" name="Google Shape;499;p49"/>
          <p:cNvPicPr preferRelativeResize="0"/>
          <p:nvPr/>
        </p:nvPicPr>
        <p:blipFill>
          <a:blip r:embed="rId3">
            <a:alphaModFix/>
          </a:blip>
          <a:stretch>
            <a:fillRect/>
          </a:stretch>
        </p:blipFill>
        <p:spPr>
          <a:xfrm>
            <a:off x="152400" y="1651484"/>
            <a:ext cx="8839204" cy="32542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0"/>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505" name="Google Shape;505;p50"/>
          <p:cNvSpPr txBox="1"/>
          <p:nvPr>
            <p:ph idx="1" type="body"/>
          </p:nvPr>
        </p:nvSpPr>
        <p:spPr>
          <a:xfrm>
            <a:off x="473400" y="14807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rgbClr val="333333"/>
                </a:solidFill>
                <a:highlight>
                  <a:srgbClr val="FFFFFF"/>
                </a:highlight>
                <a:latin typeface="Montserrat"/>
                <a:ea typeface="Montserrat"/>
                <a:cs typeface="Montserrat"/>
                <a:sym typeface="Montserrat"/>
              </a:rPr>
              <a:t>This chapter will demonstrate how to:</a:t>
            </a:r>
            <a:endParaRPr b="1" sz="2000">
              <a:solidFill>
                <a:srgbClr val="333333"/>
              </a:solidFill>
              <a:highlight>
                <a:srgbClr val="FFFFFF"/>
              </a:highlight>
              <a:latin typeface="Montserrat"/>
              <a:ea typeface="Montserrat"/>
              <a:cs typeface="Montserrat"/>
              <a:sym typeface="Montserrat"/>
            </a:endParaRPr>
          </a:p>
          <a:p>
            <a:pPr indent="-266700" lvl="0" marL="266700" rtl="0" algn="l">
              <a:lnSpc>
                <a:spcPct val="150000"/>
              </a:lnSpc>
              <a:spcBef>
                <a:spcPts val="600"/>
              </a:spcBef>
              <a:spcAft>
                <a:spcPts val="0"/>
              </a:spcAft>
              <a:buClr>
                <a:srgbClr val="333333"/>
              </a:buClr>
              <a:buSzPts val="2000"/>
              <a:buFont typeface="Montserrat"/>
              <a:buChar char="●"/>
            </a:pPr>
            <a:r>
              <a:rPr lang="en" sz="2000">
                <a:solidFill>
                  <a:srgbClr val="333333"/>
                </a:solidFill>
                <a:highlight>
                  <a:srgbClr val="FFFFFF"/>
                </a:highlight>
                <a:latin typeface="Montserrat"/>
                <a:ea typeface="Montserrat"/>
                <a:cs typeface="Montserrat"/>
                <a:sym typeface="Montserrat"/>
              </a:rPr>
              <a:t>Understand the very general basics of </a:t>
            </a:r>
            <a:r>
              <a:rPr b="1" lang="en" sz="2000">
                <a:solidFill>
                  <a:srgbClr val="333333"/>
                </a:solidFill>
                <a:highlight>
                  <a:srgbClr val="FFFFFF"/>
                </a:highlight>
                <a:latin typeface="Montserrat"/>
                <a:ea typeface="Montserrat"/>
                <a:cs typeface="Montserrat"/>
                <a:sym typeface="Montserrat"/>
              </a:rPr>
              <a:t>microarray</a:t>
            </a:r>
            <a:r>
              <a:rPr lang="en" sz="2000">
                <a:solidFill>
                  <a:srgbClr val="333333"/>
                </a:solidFill>
                <a:highlight>
                  <a:srgbClr val="FFFFFF"/>
                </a:highlight>
                <a:latin typeface="Montserrat"/>
                <a:ea typeface="Montserrat"/>
                <a:cs typeface="Montserrat"/>
                <a:sym typeface="Montserrat"/>
              </a:rPr>
              <a:t> data collection.</a:t>
            </a:r>
            <a:endParaRPr sz="2000">
              <a:solidFill>
                <a:srgbClr val="333333"/>
              </a:solidFill>
              <a:highlight>
                <a:srgbClr val="FFFFFF"/>
              </a:highlight>
              <a:latin typeface="Montserrat"/>
              <a:ea typeface="Montserrat"/>
              <a:cs typeface="Montserrat"/>
              <a:sym typeface="Montserrat"/>
            </a:endParaRPr>
          </a:p>
          <a:p>
            <a:pPr indent="-266700" lvl="0" marL="266700" rtl="0" algn="l">
              <a:lnSpc>
                <a:spcPct val="150000"/>
              </a:lnSpc>
              <a:spcBef>
                <a:spcPts val="0"/>
              </a:spcBef>
              <a:spcAft>
                <a:spcPts val="0"/>
              </a:spcAft>
              <a:buClr>
                <a:srgbClr val="333333"/>
              </a:buClr>
              <a:buSzPts val="2000"/>
              <a:buFont typeface="Montserrat"/>
              <a:buChar char="●"/>
            </a:pPr>
            <a:r>
              <a:rPr lang="en" sz="2000">
                <a:solidFill>
                  <a:srgbClr val="333333"/>
                </a:solidFill>
                <a:highlight>
                  <a:srgbClr val="FFFFFF"/>
                </a:highlight>
                <a:latin typeface="Montserrat"/>
                <a:ea typeface="Montserrat"/>
                <a:cs typeface="Montserrat"/>
                <a:sym typeface="Montserrat"/>
              </a:rPr>
              <a:t>Understand the limitations and strengths of </a:t>
            </a:r>
            <a:r>
              <a:rPr b="1" lang="en" sz="2000">
                <a:solidFill>
                  <a:srgbClr val="333333"/>
                </a:solidFill>
                <a:highlight>
                  <a:srgbClr val="FFFFFF"/>
                </a:highlight>
                <a:latin typeface="Montserrat"/>
                <a:ea typeface="Montserrat"/>
                <a:cs typeface="Montserrat"/>
                <a:sym typeface="Montserrat"/>
              </a:rPr>
              <a:t>microarray</a:t>
            </a:r>
            <a:r>
              <a:rPr lang="en" sz="2000">
                <a:solidFill>
                  <a:srgbClr val="333333"/>
                </a:solidFill>
                <a:highlight>
                  <a:srgbClr val="FFFFFF"/>
                </a:highlight>
                <a:latin typeface="Montserrat"/>
                <a:ea typeface="Montserrat"/>
                <a:cs typeface="Montserrat"/>
                <a:sym typeface="Montserrat"/>
              </a:rPr>
              <a:t> data in general.</a:t>
            </a:r>
            <a:endParaRPr sz="2000">
              <a:solidFill>
                <a:srgbClr val="333333"/>
              </a:solidFill>
              <a:highlight>
                <a:srgbClr val="FFFFFF"/>
              </a:highlight>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1"/>
          <p:cNvSpPr txBox="1"/>
          <p:nvPr>
            <p:ph type="title"/>
          </p:nvPr>
        </p:nvSpPr>
        <p:spPr>
          <a:xfrm>
            <a:off x="1040850" y="383100"/>
            <a:ext cx="8036700" cy="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90"/>
              <a:t>How do microarrays work?</a:t>
            </a:r>
            <a:endParaRPr sz="2490"/>
          </a:p>
        </p:txBody>
      </p:sp>
      <p:sp>
        <p:nvSpPr>
          <p:cNvPr id="511" name="Google Shape;511;p51"/>
          <p:cNvSpPr txBox="1"/>
          <p:nvPr/>
        </p:nvSpPr>
        <p:spPr>
          <a:xfrm>
            <a:off x="554025" y="4699688"/>
            <a:ext cx="6936000" cy="5238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sz="900">
                <a:latin typeface="Lato"/>
                <a:ea typeface="Lato"/>
                <a:cs typeface="Lato"/>
                <a:sym typeface="Lato"/>
              </a:rPr>
              <a:t>Made with Biorender</a:t>
            </a:r>
            <a:endParaRPr sz="900">
              <a:solidFill>
                <a:srgbClr val="000000"/>
              </a:solidFill>
              <a:latin typeface="Lato"/>
              <a:ea typeface="Lato"/>
              <a:cs typeface="Lato"/>
              <a:sym typeface="Lato"/>
            </a:endParaRPr>
          </a:p>
        </p:txBody>
      </p:sp>
      <p:pic>
        <p:nvPicPr>
          <p:cNvPr id="512" name="Google Shape;512;p51"/>
          <p:cNvPicPr preferRelativeResize="0"/>
          <p:nvPr/>
        </p:nvPicPr>
        <p:blipFill>
          <a:blip r:embed="rId3">
            <a:alphaModFix/>
          </a:blip>
          <a:stretch>
            <a:fillRect/>
          </a:stretch>
        </p:blipFill>
        <p:spPr>
          <a:xfrm>
            <a:off x="1398575" y="241906"/>
            <a:ext cx="7000325" cy="49015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518" name="Google Shape;518;p52"/>
          <p:cNvSpPr txBox="1"/>
          <p:nvPr>
            <p:ph idx="1" type="body"/>
          </p:nvPr>
        </p:nvSpPr>
        <p:spPr>
          <a:xfrm>
            <a:off x="473400" y="14807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rgbClr val="333333"/>
                </a:solidFill>
                <a:highlight>
                  <a:srgbClr val="FFFFFF"/>
                </a:highlight>
                <a:latin typeface="Montserrat"/>
                <a:ea typeface="Montserrat"/>
                <a:cs typeface="Montserrat"/>
                <a:sym typeface="Montserrat"/>
              </a:rPr>
              <a:t>This chapter will demonstrate how to:</a:t>
            </a:r>
            <a:endParaRPr sz="2000">
              <a:solidFill>
                <a:srgbClr val="333333"/>
              </a:solidFill>
              <a:highlight>
                <a:srgbClr val="FFFFFF"/>
              </a:highlight>
              <a:latin typeface="Montserrat"/>
              <a:ea typeface="Montserrat"/>
              <a:cs typeface="Montserrat"/>
              <a:sym typeface="Montserrat"/>
            </a:endParaRPr>
          </a:p>
          <a:p>
            <a:pPr indent="-266700" lvl="0" marL="266700" rtl="0" algn="l">
              <a:lnSpc>
                <a:spcPct val="150000"/>
              </a:lnSpc>
              <a:spcBef>
                <a:spcPts val="600"/>
              </a:spcBef>
              <a:spcAft>
                <a:spcPts val="0"/>
              </a:spcAft>
              <a:buClr>
                <a:srgbClr val="333333"/>
              </a:buClr>
              <a:buSzPts val="2000"/>
              <a:buFont typeface="Montserrat"/>
              <a:buChar char="●"/>
            </a:pPr>
            <a:r>
              <a:rPr lang="en" sz="2000">
                <a:solidFill>
                  <a:srgbClr val="333333"/>
                </a:solidFill>
                <a:highlight>
                  <a:srgbClr val="FFFFFF"/>
                </a:highlight>
                <a:latin typeface="Montserrat"/>
                <a:ea typeface="Montserrat"/>
                <a:cs typeface="Montserrat"/>
                <a:sym typeface="Montserrat"/>
              </a:rPr>
              <a:t>How do </a:t>
            </a:r>
            <a:r>
              <a:rPr b="1" lang="en" sz="2000">
                <a:solidFill>
                  <a:srgbClr val="333333"/>
                </a:solidFill>
                <a:highlight>
                  <a:srgbClr val="FFFFFF"/>
                </a:highlight>
                <a:latin typeface="Montserrat"/>
                <a:ea typeface="Montserrat"/>
                <a:cs typeface="Montserrat"/>
                <a:sym typeface="Montserrat"/>
              </a:rPr>
              <a:t>SNP</a:t>
            </a:r>
            <a:r>
              <a:rPr lang="en" sz="2000">
                <a:solidFill>
                  <a:srgbClr val="333333"/>
                </a:solidFill>
                <a:highlight>
                  <a:srgbClr val="FFFFFF"/>
                </a:highlight>
                <a:latin typeface="Montserrat"/>
                <a:ea typeface="Montserrat"/>
                <a:cs typeface="Montserrat"/>
                <a:sym typeface="Montserrat"/>
              </a:rPr>
              <a:t>, </a:t>
            </a:r>
            <a:r>
              <a:rPr b="1" lang="en" sz="2000">
                <a:solidFill>
                  <a:srgbClr val="333333"/>
                </a:solidFill>
                <a:highlight>
                  <a:srgbClr val="FFFFFF"/>
                </a:highlight>
                <a:latin typeface="Montserrat"/>
                <a:ea typeface="Montserrat"/>
                <a:cs typeface="Montserrat"/>
                <a:sym typeface="Montserrat"/>
              </a:rPr>
              <a:t>gene expression</a:t>
            </a:r>
            <a:r>
              <a:rPr lang="en" sz="2000">
                <a:solidFill>
                  <a:srgbClr val="333333"/>
                </a:solidFill>
                <a:highlight>
                  <a:srgbClr val="FFFFFF"/>
                </a:highlight>
                <a:latin typeface="Montserrat"/>
                <a:ea typeface="Montserrat"/>
                <a:cs typeface="Montserrat"/>
                <a:sym typeface="Montserrat"/>
              </a:rPr>
              <a:t>, and </a:t>
            </a:r>
            <a:r>
              <a:rPr b="1" lang="en" sz="2000">
                <a:solidFill>
                  <a:srgbClr val="333333"/>
                </a:solidFill>
                <a:highlight>
                  <a:srgbClr val="FFFFFF"/>
                </a:highlight>
                <a:latin typeface="Montserrat"/>
                <a:ea typeface="Montserrat"/>
                <a:cs typeface="Montserrat"/>
                <a:sym typeface="Montserrat"/>
              </a:rPr>
              <a:t>methylation</a:t>
            </a:r>
            <a:r>
              <a:rPr lang="en" sz="2000">
                <a:solidFill>
                  <a:srgbClr val="333333"/>
                </a:solidFill>
                <a:highlight>
                  <a:srgbClr val="FFFFFF"/>
                </a:highlight>
                <a:latin typeface="Montserrat"/>
                <a:ea typeface="Montserrat"/>
                <a:cs typeface="Montserrat"/>
                <a:sym typeface="Montserrat"/>
              </a:rPr>
              <a:t> arrays differ? </a:t>
            </a:r>
            <a:endParaRPr sz="2000">
              <a:solidFill>
                <a:srgbClr val="333333"/>
              </a:solidFill>
              <a:highlight>
                <a:srgbClr val="FFFFFF"/>
              </a:highlight>
              <a:latin typeface="Montserrat"/>
              <a:ea typeface="Montserrat"/>
              <a:cs typeface="Montserrat"/>
              <a:sym typeface="Montserrat"/>
            </a:endParaRPr>
          </a:p>
          <a:p>
            <a:pPr indent="-266700" lvl="0" marL="266700" rtl="0" algn="l">
              <a:lnSpc>
                <a:spcPct val="150000"/>
              </a:lnSpc>
              <a:spcBef>
                <a:spcPts val="0"/>
              </a:spcBef>
              <a:spcAft>
                <a:spcPts val="0"/>
              </a:spcAft>
              <a:buClr>
                <a:srgbClr val="333333"/>
              </a:buClr>
              <a:buSzPts val="2000"/>
              <a:buFont typeface="Montserrat"/>
              <a:buChar char="●"/>
            </a:pPr>
            <a:r>
              <a:rPr lang="en" sz="2000">
                <a:solidFill>
                  <a:srgbClr val="333333"/>
                </a:solidFill>
                <a:highlight>
                  <a:srgbClr val="FFFFFF"/>
                </a:highlight>
                <a:latin typeface="Montserrat"/>
                <a:ea typeface="Montserrat"/>
                <a:cs typeface="Montserrat"/>
                <a:sym typeface="Montserrat"/>
              </a:rPr>
              <a:t>Identify the next steps for your particular </a:t>
            </a:r>
            <a:r>
              <a:rPr b="1" lang="en" sz="2000">
                <a:solidFill>
                  <a:srgbClr val="333333"/>
                </a:solidFill>
                <a:highlight>
                  <a:srgbClr val="FFFFFF"/>
                </a:highlight>
                <a:latin typeface="Montserrat"/>
                <a:ea typeface="Montserrat"/>
                <a:cs typeface="Montserrat"/>
                <a:sym typeface="Montserrat"/>
              </a:rPr>
              <a:t>microarray</a:t>
            </a:r>
            <a:r>
              <a:rPr lang="en" sz="2000">
                <a:solidFill>
                  <a:srgbClr val="333333"/>
                </a:solidFill>
                <a:highlight>
                  <a:srgbClr val="FFFFFF"/>
                </a:highlight>
                <a:latin typeface="Montserrat"/>
                <a:ea typeface="Montserrat"/>
                <a:cs typeface="Montserrat"/>
                <a:sym typeface="Montserrat"/>
              </a:rPr>
              <a:t> data.</a:t>
            </a:r>
            <a:endParaRPr sz="2000">
              <a:solidFill>
                <a:srgbClr val="333333"/>
              </a:solidFill>
              <a:highlight>
                <a:srgbClr val="FFFFFF"/>
              </a:highlight>
              <a:latin typeface="Montserrat"/>
              <a:ea typeface="Montserrat"/>
              <a:cs typeface="Montserrat"/>
              <a:sym typeface="Montserrat"/>
            </a:endParaRPr>
          </a:p>
          <a:p>
            <a:pPr indent="-266700" lvl="0" marL="266700" rtl="0" algn="l">
              <a:lnSpc>
                <a:spcPct val="150000"/>
              </a:lnSpc>
              <a:spcBef>
                <a:spcPts val="0"/>
              </a:spcBef>
              <a:spcAft>
                <a:spcPts val="0"/>
              </a:spcAft>
              <a:buClr>
                <a:srgbClr val="333333"/>
              </a:buClr>
              <a:buSzPts val="2000"/>
              <a:buFont typeface="Montserrat"/>
              <a:buChar char="●"/>
            </a:pPr>
            <a:r>
              <a:rPr lang="en" sz="2000">
                <a:solidFill>
                  <a:srgbClr val="333333"/>
                </a:solidFill>
                <a:highlight>
                  <a:srgbClr val="FFFFFF"/>
                </a:highlight>
                <a:latin typeface="Montserrat"/>
                <a:ea typeface="Montserrat"/>
                <a:cs typeface="Montserrat"/>
                <a:sym typeface="Montserrat"/>
              </a:rPr>
              <a:t>Formulate questions to ask about your </a:t>
            </a:r>
            <a:r>
              <a:rPr b="1" lang="en" sz="2000">
                <a:solidFill>
                  <a:srgbClr val="333333"/>
                </a:solidFill>
                <a:highlight>
                  <a:srgbClr val="FFFFFF"/>
                </a:highlight>
                <a:latin typeface="Montserrat"/>
                <a:ea typeface="Montserrat"/>
                <a:cs typeface="Montserrat"/>
                <a:sym typeface="Montserrat"/>
              </a:rPr>
              <a:t>microarray</a:t>
            </a:r>
            <a:r>
              <a:rPr lang="en" sz="2000">
                <a:solidFill>
                  <a:srgbClr val="333333"/>
                </a:solidFill>
                <a:highlight>
                  <a:srgbClr val="FFFFFF"/>
                </a:highlight>
                <a:latin typeface="Montserrat"/>
                <a:ea typeface="Montserrat"/>
                <a:cs typeface="Montserrat"/>
                <a:sym typeface="Montserrat"/>
              </a:rPr>
              <a:t> data</a:t>
            </a:r>
            <a:endParaRPr sz="2000">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sz="20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Made with Biorender</a:t>
            </a:r>
            <a:endParaRPr/>
          </a:p>
        </p:txBody>
      </p:sp>
      <p:pic>
        <p:nvPicPr>
          <p:cNvPr id="524" name="Google Shape;524;p53"/>
          <p:cNvPicPr preferRelativeResize="0"/>
          <p:nvPr/>
        </p:nvPicPr>
        <p:blipFill>
          <a:blip r:embed="rId3">
            <a:alphaModFix/>
          </a:blip>
          <a:stretch>
            <a:fillRect/>
          </a:stretch>
        </p:blipFill>
        <p:spPr>
          <a:xfrm>
            <a:off x="554025" y="-275479"/>
            <a:ext cx="7739300" cy="54189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4"/>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Made with Biorender</a:t>
            </a:r>
            <a:endParaRPr/>
          </a:p>
        </p:txBody>
      </p:sp>
      <p:pic>
        <p:nvPicPr>
          <p:cNvPr id="530" name="Google Shape;530;p54"/>
          <p:cNvPicPr preferRelativeResize="0"/>
          <p:nvPr/>
        </p:nvPicPr>
        <p:blipFill>
          <a:blip r:embed="rId3">
            <a:alphaModFix/>
          </a:blip>
          <a:stretch>
            <a:fillRect/>
          </a:stretch>
        </p:blipFill>
        <p:spPr>
          <a:xfrm>
            <a:off x="841775" y="-121525"/>
            <a:ext cx="7460449" cy="522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8"/>
          <p:cNvSpPr txBox="1"/>
          <p:nvPr/>
        </p:nvSpPr>
        <p:spPr>
          <a:xfrm>
            <a:off x="989325" y="479275"/>
            <a:ext cx="6481800" cy="418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Montserrat"/>
                <a:ea typeface="Montserrat"/>
                <a:cs typeface="Montserrat"/>
                <a:sym typeface="Montserrat"/>
              </a:rPr>
              <a:t>For individuals who:   </a:t>
            </a:r>
            <a:endParaRPr b="1" sz="2600">
              <a:solidFill>
                <a:schemeClr val="lt1"/>
              </a:solidFill>
              <a:latin typeface="Montserrat"/>
              <a:ea typeface="Montserrat"/>
              <a:cs typeface="Montserrat"/>
              <a:sym typeface="Montserrat"/>
            </a:endParaRPr>
          </a:p>
          <a:p>
            <a:pPr indent="0" lvl="0" marL="165100" rtl="0" algn="l">
              <a:spcBef>
                <a:spcPts val="0"/>
              </a:spcBef>
              <a:spcAft>
                <a:spcPts val="0"/>
              </a:spcAft>
              <a:buNone/>
            </a:pPr>
            <a:r>
              <a:t/>
            </a:r>
            <a:endParaRPr sz="2100">
              <a:solidFill>
                <a:schemeClr val="lt1"/>
              </a:solidFill>
              <a:latin typeface="Montserrat"/>
              <a:ea typeface="Montserrat"/>
              <a:cs typeface="Montserrat"/>
              <a:sym typeface="Montserrat"/>
            </a:endParaRPr>
          </a:p>
          <a:p>
            <a:pPr indent="-230716" lvl="0" marL="165100" rtl="0" algn="l">
              <a:spcBef>
                <a:spcPts val="0"/>
              </a:spcBef>
              <a:spcAft>
                <a:spcPts val="0"/>
              </a:spcAft>
              <a:buClr>
                <a:schemeClr val="lt1"/>
              </a:buClr>
              <a:buSzPts val="2433"/>
              <a:buFont typeface="Montserrat"/>
              <a:buChar char="●"/>
            </a:pPr>
            <a:r>
              <a:rPr lang="en" sz="2433">
                <a:solidFill>
                  <a:schemeClr val="lt1"/>
                </a:solidFill>
                <a:latin typeface="Montserrat"/>
                <a:ea typeface="Montserrat"/>
                <a:cs typeface="Montserrat"/>
                <a:sym typeface="Montserrat"/>
              </a:rPr>
              <a:t>Have -omic data and don’t know what to do with it</a:t>
            </a:r>
            <a:endParaRPr sz="2433">
              <a:solidFill>
                <a:schemeClr val="lt1"/>
              </a:solidFill>
              <a:latin typeface="Montserrat"/>
              <a:ea typeface="Montserrat"/>
              <a:cs typeface="Montserrat"/>
              <a:sym typeface="Montserrat"/>
            </a:endParaRPr>
          </a:p>
          <a:p>
            <a:pPr indent="0" lvl="0" marL="165100" rtl="0" algn="l">
              <a:spcBef>
                <a:spcPts val="0"/>
              </a:spcBef>
              <a:spcAft>
                <a:spcPts val="0"/>
              </a:spcAft>
              <a:buNone/>
            </a:pPr>
            <a:r>
              <a:t/>
            </a:r>
            <a:endParaRPr sz="2433">
              <a:solidFill>
                <a:schemeClr val="lt1"/>
              </a:solidFill>
              <a:latin typeface="Montserrat"/>
              <a:ea typeface="Montserrat"/>
              <a:cs typeface="Montserrat"/>
              <a:sym typeface="Montserrat"/>
            </a:endParaRPr>
          </a:p>
          <a:p>
            <a:pPr indent="0" lvl="0" marL="165100" rtl="0" algn="l">
              <a:spcBef>
                <a:spcPts val="0"/>
              </a:spcBef>
              <a:spcAft>
                <a:spcPts val="0"/>
              </a:spcAft>
              <a:buNone/>
            </a:pPr>
            <a:r>
              <a:rPr lang="en" sz="2433">
                <a:solidFill>
                  <a:schemeClr val="lt1"/>
                </a:solidFill>
                <a:latin typeface="Montserrat"/>
                <a:ea typeface="Montserrat"/>
                <a:cs typeface="Montserrat"/>
                <a:sym typeface="Montserrat"/>
              </a:rPr>
              <a:t>Want a basic overview of their -omic data type</a:t>
            </a:r>
            <a:endParaRPr sz="2433">
              <a:solidFill>
                <a:schemeClr val="lt1"/>
              </a:solidFill>
              <a:latin typeface="Montserrat"/>
              <a:ea typeface="Montserrat"/>
              <a:cs typeface="Montserrat"/>
              <a:sym typeface="Montserrat"/>
            </a:endParaRPr>
          </a:p>
          <a:p>
            <a:pPr indent="0" lvl="0" marL="165100" rtl="0" algn="l">
              <a:spcBef>
                <a:spcPts val="0"/>
              </a:spcBef>
              <a:spcAft>
                <a:spcPts val="0"/>
              </a:spcAft>
              <a:buNone/>
            </a:pPr>
            <a:r>
              <a:t/>
            </a:r>
            <a:endParaRPr sz="2433">
              <a:solidFill>
                <a:schemeClr val="lt1"/>
              </a:solidFill>
              <a:latin typeface="Montserrat"/>
              <a:ea typeface="Montserrat"/>
              <a:cs typeface="Montserrat"/>
              <a:sym typeface="Montserrat"/>
            </a:endParaRPr>
          </a:p>
          <a:p>
            <a:pPr indent="-230716" lvl="0" marL="165100" rtl="0" algn="l">
              <a:spcBef>
                <a:spcPts val="0"/>
              </a:spcBef>
              <a:spcAft>
                <a:spcPts val="0"/>
              </a:spcAft>
              <a:buClr>
                <a:schemeClr val="lt1"/>
              </a:buClr>
              <a:buSzPts val="2433"/>
              <a:buFont typeface="Montserrat"/>
              <a:buChar char="●"/>
            </a:pPr>
            <a:r>
              <a:rPr lang="en" sz="2433">
                <a:solidFill>
                  <a:schemeClr val="lt1"/>
                </a:solidFill>
                <a:latin typeface="Montserrat"/>
                <a:ea typeface="Montserrat"/>
                <a:cs typeface="Montserrat"/>
                <a:sym typeface="Montserrat"/>
              </a:rPr>
              <a:t>Want to find resources for processing and interpreting -omics data</a:t>
            </a:r>
            <a:endParaRPr sz="2433">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pic>
        <p:nvPicPr>
          <p:cNvPr id="297" name="Google Shape;297;p28"/>
          <p:cNvPicPr preferRelativeResize="0"/>
          <p:nvPr/>
        </p:nvPicPr>
        <p:blipFill>
          <a:blip r:embed="rId3">
            <a:alphaModFix/>
          </a:blip>
          <a:stretch>
            <a:fillRect/>
          </a:stretch>
        </p:blipFill>
        <p:spPr>
          <a:xfrm>
            <a:off x="845500" y="1226165"/>
            <a:ext cx="450324" cy="450324"/>
          </a:xfrm>
          <a:prstGeom prst="rect">
            <a:avLst/>
          </a:prstGeom>
          <a:noFill/>
          <a:ln>
            <a:noFill/>
          </a:ln>
        </p:spPr>
      </p:pic>
      <p:pic>
        <p:nvPicPr>
          <p:cNvPr id="298" name="Google Shape;298;p28"/>
          <p:cNvPicPr preferRelativeResize="0"/>
          <p:nvPr/>
        </p:nvPicPr>
        <p:blipFill>
          <a:blip r:embed="rId3">
            <a:alphaModFix/>
          </a:blip>
          <a:stretch>
            <a:fillRect/>
          </a:stretch>
        </p:blipFill>
        <p:spPr>
          <a:xfrm>
            <a:off x="845500" y="2346590"/>
            <a:ext cx="450324" cy="450324"/>
          </a:xfrm>
          <a:prstGeom prst="rect">
            <a:avLst/>
          </a:prstGeom>
          <a:noFill/>
          <a:ln>
            <a:noFill/>
          </a:ln>
        </p:spPr>
      </p:pic>
      <p:pic>
        <p:nvPicPr>
          <p:cNvPr id="299" name="Google Shape;299;p28"/>
          <p:cNvPicPr preferRelativeResize="0"/>
          <p:nvPr/>
        </p:nvPicPr>
        <p:blipFill>
          <a:blip r:embed="rId3">
            <a:alphaModFix/>
          </a:blip>
          <a:stretch>
            <a:fillRect/>
          </a:stretch>
        </p:blipFill>
        <p:spPr>
          <a:xfrm>
            <a:off x="845500" y="3529365"/>
            <a:ext cx="450324" cy="450324"/>
          </a:xfrm>
          <a:prstGeom prst="rect">
            <a:avLst/>
          </a:prstGeom>
          <a:noFill/>
          <a:ln>
            <a:noFill/>
          </a:ln>
        </p:spPr>
      </p:pic>
      <p:sp>
        <p:nvSpPr>
          <p:cNvPr id="300" name="Google Shape;300;p28"/>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lt1"/>
              </a:buClr>
              <a:buSzPts val="1100"/>
              <a:buFont typeface="Arial"/>
              <a:buNone/>
            </a:pPr>
            <a:r>
              <a:rPr lang="en" sz="1000">
                <a:latin typeface="Roboto"/>
                <a:ea typeface="Roboto"/>
                <a:cs typeface="Roboto"/>
                <a:sym typeface="Roboto"/>
              </a:rPr>
              <a:t>Icons from Iconspack.net</a:t>
            </a:r>
            <a:endParaRPr/>
          </a:p>
        </p:txBody>
      </p:sp>
      <p:pic>
        <p:nvPicPr>
          <p:cNvPr id="301" name="Google Shape;301;p28"/>
          <p:cNvPicPr preferRelativeResize="0"/>
          <p:nvPr/>
        </p:nvPicPr>
        <p:blipFill>
          <a:blip r:embed="rId4">
            <a:alphaModFix/>
          </a:blip>
          <a:stretch>
            <a:fillRect/>
          </a:stretch>
        </p:blipFill>
        <p:spPr>
          <a:xfrm>
            <a:off x="7187763" y="2317875"/>
            <a:ext cx="775987" cy="775987"/>
          </a:xfrm>
          <a:prstGeom prst="rect">
            <a:avLst/>
          </a:prstGeom>
          <a:noFill/>
          <a:ln>
            <a:noFill/>
          </a:ln>
        </p:spPr>
      </p:pic>
      <p:pic>
        <p:nvPicPr>
          <p:cNvPr id="302" name="Google Shape;302;p28"/>
          <p:cNvPicPr preferRelativeResize="0"/>
          <p:nvPr/>
        </p:nvPicPr>
        <p:blipFill>
          <a:blip r:embed="rId5">
            <a:alphaModFix/>
          </a:blip>
          <a:stretch>
            <a:fillRect/>
          </a:stretch>
        </p:blipFill>
        <p:spPr>
          <a:xfrm>
            <a:off x="7234700" y="3523150"/>
            <a:ext cx="747250" cy="747250"/>
          </a:xfrm>
          <a:prstGeom prst="rect">
            <a:avLst/>
          </a:prstGeom>
          <a:noFill/>
          <a:ln>
            <a:noFill/>
          </a:ln>
        </p:spPr>
      </p:pic>
      <p:pic>
        <p:nvPicPr>
          <p:cNvPr id="303" name="Google Shape;303;p28"/>
          <p:cNvPicPr preferRelativeResize="0"/>
          <p:nvPr/>
        </p:nvPicPr>
        <p:blipFill>
          <a:blip r:embed="rId6">
            <a:alphaModFix/>
          </a:blip>
          <a:stretch>
            <a:fillRect/>
          </a:stretch>
        </p:blipFill>
        <p:spPr>
          <a:xfrm>
            <a:off x="7234700" y="1235175"/>
            <a:ext cx="682125" cy="682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55"/>
          <p:cNvPicPr preferRelativeResize="0"/>
          <p:nvPr/>
        </p:nvPicPr>
        <p:blipFill>
          <a:blip r:embed="rId3">
            <a:alphaModFix/>
          </a:blip>
          <a:stretch>
            <a:fillRect/>
          </a:stretch>
        </p:blipFill>
        <p:spPr>
          <a:xfrm>
            <a:off x="134775" y="-132592"/>
            <a:ext cx="6896102" cy="4828619"/>
          </a:xfrm>
          <a:prstGeom prst="rect">
            <a:avLst/>
          </a:prstGeom>
          <a:noFill/>
          <a:ln>
            <a:noFill/>
          </a:ln>
        </p:spPr>
      </p:pic>
      <p:sp>
        <p:nvSpPr>
          <p:cNvPr id="536" name="Google Shape;536;p55"/>
          <p:cNvSpPr txBox="1"/>
          <p:nvPr/>
        </p:nvSpPr>
        <p:spPr>
          <a:xfrm>
            <a:off x="577200" y="4811450"/>
            <a:ext cx="68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Made with Biorender</a:t>
            </a:r>
            <a:endParaRPr/>
          </a:p>
        </p:txBody>
      </p:sp>
      <p:sp>
        <p:nvSpPr>
          <p:cNvPr id="537" name="Google Shape;537;p55"/>
          <p:cNvSpPr txBox="1"/>
          <p:nvPr/>
        </p:nvSpPr>
        <p:spPr>
          <a:xfrm>
            <a:off x="6890575" y="1569275"/>
            <a:ext cx="223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Lato"/>
                <a:ea typeface="Lato"/>
                <a:cs typeface="Lato"/>
                <a:sym typeface="Lato"/>
              </a:rPr>
              <a:t>= 1</a:t>
            </a:r>
            <a:endParaRPr sz="3000">
              <a:latin typeface="Lato"/>
              <a:ea typeface="Lato"/>
              <a:cs typeface="Lato"/>
              <a:sym typeface="Lato"/>
            </a:endParaRPr>
          </a:p>
        </p:txBody>
      </p:sp>
      <p:sp>
        <p:nvSpPr>
          <p:cNvPr id="538" name="Google Shape;538;p55"/>
          <p:cNvSpPr txBox="1"/>
          <p:nvPr/>
        </p:nvSpPr>
        <p:spPr>
          <a:xfrm>
            <a:off x="6890575" y="787850"/>
            <a:ext cx="93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Beta Value </a:t>
            </a:r>
            <a:endParaRPr>
              <a:latin typeface="Lato"/>
              <a:ea typeface="Lato"/>
              <a:cs typeface="Lato"/>
              <a:sym typeface="Lato"/>
            </a:endParaRPr>
          </a:p>
        </p:txBody>
      </p:sp>
      <p:sp>
        <p:nvSpPr>
          <p:cNvPr id="539" name="Google Shape;539;p55"/>
          <p:cNvSpPr txBox="1"/>
          <p:nvPr/>
        </p:nvSpPr>
        <p:spPr>
          <a:xfrm>
            <a:off x="7914600" y="1520375"/>
            <a:ext cx="107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Always</a:t>
            </a:r>
            <a:r>
              <a:rPr lang="en">
                <a:latin typeface="Lato"/>
                <a:ea typeface="Lato"/>
                <a:cs typeface="Lato"/>
                <a:sym typeface="Lato"/>
              </a:rPr>
              <a:t> methylated</a:t>
            </a:r>
            <a:endParaRPr>
              <a:latin typeface="Lato"/>
              <a:ea typeface="Lato"/>
              <a:cs typeface="Lato"/>
              <a:sym typeface="Lato"/>
            </a:endParaRPr>
          </a:p>
        </p:txBody>
      </p:sp>
      <p:sp>
        <p:nvSpPr>
          <p:cNvPr id="540" name="Google Shape;540;p55"/>
          <p:cNvSpPr txBox="1"/>
          <p:nvPr/>
        </p:nvSpPr>
        <p:spPr>
          <a:xfrm>
            <a:off x="7969275" y="2677475"/>
            <a:ext cx="107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Never </a:t>
            </a:r>
            <a:r>
              <a:rPr lang="en">
                <a:latin typeface="Lato"/>
                <a:ea typeface="Lato"/>
                <a:cs typeface="Lato"/>
                <a:sym typeface="Lato"/>
              </a:rPr>
              <a:t>methylated</a:t>
            </a:r>
            <a:endParaRPr>
              <a:latin typeface="Lato"/>
              <a:ea typeface="Lato"/>
              <a:cs typeface="Lato"/>
              <a:sym typeface="Lato"/>
            </a:endParaRPr>
          </a:p>
        </p:txBody>
      </p:sp>
      <p:sp>
        <p:nvSpPr>
          <p:cNvPr id="541" name="Google Shape;541;p55"/>
          <p:cNvSpPr txBox="1"/>
          <p:nvPr/>
        </p:nvSpPr>
        <p:spPr>
          <a:xfrm>
            <a:off x="7852425" y="895563"/>
            <a:ext cx="131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Interpretation</a:t>
            </a:r>
            <a:endParaRPr>
              <a:latin typeface="Lato"/>
              <a:ea typeface="Lato"/>
              <a:cs typeface="Lato"/>
              <a:sym typeface="Lato"/>
            </a:endParaRPr>
          </a:p>
        </p:txBody>
      </p:sp>
      <p:sp>
        <p:nvSpPr>
          <p:cNvPr id="542" name="Google Shape;542;p55"/>
          <p:cNvSpPr txBox="1"/>
          <p:nvPr/>
        </p:nvSpPr>
        <p:spPr>
          <a:xfrm>
            <a:off x="6890575" y="2662025"/>
            <a:ext cx="271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Lato"/>
                <a:ea typeface="Lato"/>
                <a:cs typeface="Lato"/>
                <a:sym typeface="Lato"/>
              </a:rPr>
              <a:t>= 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6"/>
          <p:cNvSpPr txBox="1"/>
          <p:nvPr>
            <p:ph idx="4294967295" type="body"/>
          </p:nvPr>
        </p:nvSpPr>
        <p:spPr>
          <a:xfrm>
            <a:off x="554025" y="4699688"/>
            <a:ext cx="6936000" cy="5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Image by Candace Savonen using SmartDraw</a:t>
            </a:r>
            <a:endParaRPr/>
          </a:p>
        </p:txBody>
      </p:sp>
      <p:sp>
        <p:nvSpPr>
          <p:cNvPr id="548" name="Google Shape;548;p56"/>
          <p:cNvSpPr txBox="1"/>
          <p:nvPr>
            <p:ph type="title"/>
          </p:nvPr>
        </p:nvSpPr>
        <p:spPr>
          <a:xfrm>
            <a:off x="1147400" y="713350"/>
            <a:ext cx="7950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90"/>
              <a:t>A very very general microarray file format workflow</a:t>
            </a:r>
            <a:endParaRPr sz="2290"/>
          </a:p>
        </p:txBody>
      </p:sp>
      <p:pic>
        <p:nvPicPr>
          <p:cNvPr id="549" name="Google Shape;549;p56"/>
          <p:cNvPicPr preferRelativeResize="0"/>
          <p:nvPr/>
        </p:nvPicPr>
        <p:blipFill>
          <a:blip r:embed="rId3">
            <a:alphaModFix/>
          </a:blip>
          <a:stretch>
            <a:fillRect/>
          </a:stretch>
        </p:blipFill>
        <p:spPr>
          <a:xfrm>
            <a:off x="401638" y="1522100"/>
            <a:ext cx="8340723" cy="3011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7"/>
          <p:cNvSpPr txBox="1"/>
          <p:nvPr>
            <p:ph idx="4294967295" type="title"/>
          </p:nvPr>
        </p:nvSpPr>
        <p:spPr>
          <a:xfrm>
            <a:off x="349100" y="322175"/>
            <a:ext cx="8588100" cy="410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Checklist guide to microarray</a:t>
            </a:r>
            <a:endParaRPr sz="3000"/>
          </a:p>
          <a:p>
            <a:pPr indent="0" lvl="0" marL="0" rtl="0" algn="l">
              <a:spcBef>
                <a:spcPts val="0"/>
              </a:spcBef>
              <a:spcAft>
                <a:spcPts val="0"/>
              </a:spcAft>
              <a:buNone/>
            </a:pPr>
            <a:r>
              <a:t/>
            </a:r>
            <a:endParaRPr sz="3000"/>
          </a:p>
          <a:p>
            <a:pPr indent="-368299" lvl="0" marL="457200" rtl="0" algn="l">
              <a:spcBef>
                <a:spcPts val="0"/>
              </a:spcBef>
              <a:spcAft>
                <a:spcPts val="0"/>
              </a:spcAft>
              <a:buSzPct val="100000"/>
              <a:buChar char="❏"/>
            </a:pPr>
            <a:r>
              <a:rPr lang="en" sz="2444"/>
              <a:t>What is the experimental design?</a:t>
            </a:r>
            <a:endParaRPr sz="2444"/>
          </a:p>
          <a:p>
            <a:pPr indent="-368299" lvl="0" marL="457200" rtl="0" algn="l">
              <a:spcBef>
                <a:spcPts val="0"/>
              </a:spcBef>
              <a:spcAft>
                <a:spcPts val="0"/>
              </a:spcAft>
              <a:buSzPct val="100000"/>
              <a:buChar char="❏"/>
            </a:pPr>
            <a:r>
              <a:rPr lang="en" sz="2444"/>
              <a:t>What is the microarray measuring?</a:t>
            </a:r>
            <a:endParaRPr sz="2444"/>
          </a:p>
          <a:p>
            <a:pPr indent="-368299" lvl="0" marL="457200" rtl="0" algn="l">
              <a:spcBef>
                <a:spcPts val="0"/>
              </a:spcBef>
              <a:spcAft>
                <a:spcPts val="0"/>
              </a:spcAft>
              <a:buSzPct val="100000"/>
              <a:buChar char="❏"/>
            </a:pPr>
            <a:r>
              <a:rPr lang="en" sz="2444"/>
              <a:t>Is the microarray one color or two color? </a:t>
            </a:r>
            <a:endParaRPr sz="2444"/>
          </a:p>
          <a:p>
            <a:pPr indent="-368299" lvl="0" marL="457200" rtl="0" algn="l">
              <a:spcBef>
                <a:spcPts val="0"/>
              </a:spcBef>
              <a:spcAft>
                <a:spcPts val="0"/>
              </a:spcAft>
              <a:buSzPct val="100000"/>
              <a:buChar char="❏"/>
            </a:pPr>
            <a:r>
              <a:rPr lang="en" sz="2444"/>
              <a:t>What is the brand of the microarray used? </a:t>
            </a:r>
            <a:endParaRPr sz="2444"/>
          </a:p>
          <a:p>
            <a:pPr indent="-368299" lvl="0" marL="457200" rtl="0" algn="l">
              <a:spcBef>
                <a:spcPts val="0"/>
              </a:spcBef>
              <a:spcAft>
                <a:spcPts val="0"/>
              </a:spcAft>
              <a:buSzPct val="100000"/>
              <a:buChar char="❏"/>
            </a:pPr>
            <a:r>
              <a:rPr lang="en" sz="2444"/>
              <a:t>What is the name of the chip design used? E.g. U133A</a:t>
            </a:r>
            <a:endParaRPr sz="2444"/>
          </a:p>
          <a:p>
            <a:pPr indent="-368299" lvl="0" marL="457200" rtl="0" algn="l">
              <a:spcBef>
                <a:spcPts val="0"/>
              </a:spcBef>
              <a:spcAft>
                <a:spcPts val="0"/>
              </a:spcAft>
              <a:buSzPct val="100000"/>
              <a:buChar char="❏"/>
            </a:pPr>
            <a:r>
              <a:rPr lang="en" sz="2444"/>
              <a:t>What processing steps have been done thus far? </a:t>
            </a:r>
            <a:endParaRPr sz="2444"/>
          </a:p>
          <a:p>
            <a:pPr indent="-368299" lvl="0" marL="457200" rtl="0" algn="l">
              <a:spcBef>
                <a:spcPts val="0"/>
              </a:spcBef>
              <a:spcAft>
                <a:spcPts val="0"/>
              </a:spcAft>
              <a:buSzPct val="100000"/>
              <a:buChar char="❏"/>
            </a:pPr>
            <a:r>
              <a:rPr lang="en" sz="2444"/>
              <a:t>If applicable, what normalization method was used?</a:t>
            </a:r>
            <a:endParaRPr sz="2444"/>
          </a:p>
          <a:p>
            <a:pPr indent="0" lvl="0" marL="45720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555" name="Google Shape;555;p57"/>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http://hutchdatascience.org/Choosing_Genomics_Tools/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8"/>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561" name="Google Shape;561;p58"/>
          <p:cNvSpPr txBox="1"/>
          <p:nvPr>
            <p:ph idx="1" type="body"/>
          </p:nvPr>
        </p:nvSpPr>
        <p:spPr>
          <a:xfrm>
            <a:off x="473400" y="14807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rgbClr val="333333"/>
                </a:solidFill>
                <a:highlight>
                  <a:srgbClr val="FFFFFF"/>
                </a:highlight>
                <a:latin typeface="Montserrat"/>
                <a:ea typeface="Montserrat"/>
                <a:cs typeface="Montserrat"/>
                <a:sym typeface="Montserrat"/>
              </a:rPr>
              <a:t>This chapter will demonstrate how to:</a:t>
            </a:r>
            <a:endParaRPr b="1" sz="2000">
              <a:solidFill>
                <a:srgbClr val="333333"/>
              </a:solidFill>
              <a:highlight>
                <a:srgbClr val="FFFFFF"/>
              </a:highlight>
              <a:latin typeface="Montserrat"/>
              <a:ea typeface="Montserrat"/>
              <a:cs typeface="Montserrat"/>
              <a:sym typeface="Montserrat"/>
            </a:endParaRPr>
          </a:p>
          <a:p>
            <a:pPr indent="-266700" lvl="0" marL="266700" rtl="0" algn="l">
              <a:lnSpc>
                <a:spcPct val="150000"/>
              </a:lnSpc>
              <a:spcBef>
                <a:spcPts val="600"/>
              </a:spcBef>
              <a:spcAft>
                <a:spcPts val="0"/>
              </a:spcAft>
              <a:buClr>
                <a:srgbClr val="333333"/>
              </a:buClr>
              <a:buSzPts val="2000"/>
              <a:buFont typeface="Montserrat"/>
              <a:buChar char="●"/>
            </a:pPr>
            <a:r>
              <a:rPr lang="en" sz="2000">
                <a:solidFill>
                  <a:srgbClr val="333333"/>
                </a:solidFill>
                <a:highlight>
                  <a:srgbClr val="FFFFFF"/>
                </a:highlight>
                <a:latin typeface="Montserrat"/>
                <a:ea typeface="Montserrat"/>
                <a:cs typeface="Montserrat"/>
                <a:sym typeface="Montserrat"/>
              </a:rPr>
              <a:t>Understand the very general basics of </a:t>
            </a:r>
            <a:r>
              <a:rPr b="1" lang="en" sz="2000">
                <a:solidFill>
                  <a:srgbClr val="333333"/>
                </a:solidFill>
                <a:highlight>
                  <a:srgbClr val="FFFFFF"/>
                </a:highlight>
                <a:latin typeface="Montserrat"/>
                <a:ea typeface="Montserrat"/>
                <a:cs typeface="Montserrat"/>
                <a:sym typeface="Montserrat"/>
              </a:rPr>
              <a:t>sequencing</a:t>
            </a:r>
            <a:r>
              <a:rPr lang="en" sz="2000">
                <a:solidFill>
                  <a:srgbClr val="333333"/>
                </a:solidFill>
                <a:highlight>
                  <a:srgbClr val="FFFFFF"/>
                </a:highlight>
                <a:latin typeface="Montserrat"/>
                <a:ea typeface="Montserrat"/>
                <a:cs typeface="Montserrat"/>
                <a:sym typeface="Montserrat"/>
              </a:rPr>
              <a:t> data collection and processing workflow</a:t>
            </a:r>
            <a:endParaRPr sz="2000">
              <a:solidFill>
                <a:srgbClr val="333333"/>
              </a:solidFill>
              <a:highlight>
                <a:srgbClr val="FFFFFF"/>
              </a:highlight>
              <a:latin typeface="Montserrat"/>
              <a:ea typeface="Montserrat"/>
              <a:cs typeface="Montserrat"/>
              <a:sym typeface="Montserrat"/>
            </a:endParaRPr>
          </a:p>
          <a:p>
            <a:pPr indent="-266700" lvl="0" marL="266700" rtl="0" algn="l">
              <a:lnSpc>
                <a:spcPct val="150000"/>
              </a:lnSpc>
              <a:spcBef>
                <a:spcPts val="0"/>
              </a:spcBef>
              <a:spcAft>
                <a:spcPts val="0"/>
              </a:spcAft>
              <a:buClr>
                <a:srgbClr val="333333"/>
              </a:buClr>
              <a:buSzPts val="2000"/>
              <a:buFont typeface="Montserrat"/>
              <a:buChar char="●"/>
            </a:pPr>
            <a:r>
              <a:rPr lang="en" sz="2000">
                <a:solidFill>
                  <a:srgbClr val="333333"/>
                </a:solidFill>
                <a:highlight>
                  <a:srgbClr val="FFFFFF"/>
                </a:highlight>
                <a:latin typeface="Montserrat"/>
                <a:ea typeface="Montserrat"/>
                <a:cs typeface="Montserrat"/>
                <a:sym typeface="Montserrat"/>
              </a:rPr>
              <a:t>Understand the limitations and strengths of </a:t>
            </a:r>
            <a:r>
              <a:rPr b="1" lang="en" sz="2000">
                <a:solidFill>
                  <a:srgbClr val="333333"/>
                </a:solidFill>
                <a:highlight>
                  <a:srgbClr val="FFFFFF"/>
                </a:highlight>
                <a:latin typeface="Montserrat"/>
                <a:ea typeface="Montserrat"/>
                <a:cs typeface="Montserrat"/>
                <a:sym typeface="Montserrat"/>
              </a:rPr>
              <a:t>sequencing</a:t>
            </a:r>
            <a:r>
              <a:rPr lang="en" sz="2000">
                <a:solidFill>
                  <a:srgbClr val="333333"/>
                </a:solidFill>
                <a:highlight>
                  <a:srgbClr val="FFFFFF"/>
                </a:highlight>
                <a:latin typeface="Montserrat"/>
                <a:ea typeface="Montserrat"/>
                <a:cs typeface="Montserrat"/>
                <a:sym typeface="Montserrat"/>
              </a:rPr>
              <a:t> data in general.</a:t>
            </a:r>
            <a:endParaRPr sz="2000">
              <a:solidFill>
                <a:srgbClr val="333333"/>
              </a:solidFill>
              <a:highlight>
                <a:srgbClr val="FFFFFF"/>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9"/>
          <p:cNvSpPr txBox="1"/>
          <p:nvPr>
            <p:ph type="title"/>
          </p:nvPr>
        </p:nvSpPr>
        <p:spPr>
          <a:xfrm>
            <a:off x="991250" y="90000"/>
            <a:ext cx="8036700" cy="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90"/>
              <a:t>How does sequencing work?</a:t>
            </a:r>
            <a:endParaRPr sz="2490"/>
          </a:p>
        </p:txBody>
      </p:sp>
      <p:sp>
        <p:nvSpPr>
          <p:cNvPr id="567" name="Google Shape;567;p59"/>
          <p:cNvSpPr txBox="1"/>
          <p:nvPr/>
        </p:nvSpPr>
        <p:spPr>
          <a:xfrm>
            <a:off x="0" y="4674538"/>
            <a:ext cx="6936000" cy="5238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sz="900">
                <a:latin typeface="Lato"/>
                <a:ea typeface="Lato"/>
                <a:cs typeface="Lato"/>
                <a:sym typeface="Lato"/>
              </a:rPr>
              <a:t>Made with Biorender</a:t>
            </a:r>
            <a:endParaRPr sz="900">
              <a:solidFill>
                <a:srgbClr val="000000"/>
              </a:solidFill>
              <a:latin typeface="Lato"/>
              <a:ea typeface="Lato"/>
              <a:cs typeface="Lato"/>
              <a:sym typeface="Lato"/>
            </a:endParaRPr>
          </a:p>
        </p:txBody>
      </p:sp>
      <p:pic>
        <p:nvPicPr>
          <p:cNvPr id="568" name="Google Shape;568;p59"/>
          <p:cNvPicPr preferRelativeResize="0"/>
          <p:nvPr/>
        </p:nvPicPr>
        <p:blipFill>
          <a:blip r:embed="rId3">
            <a:alphaModFix/>
          </a:blip>
          <a:stretch>
            <a:fillRect/>
          </a:stretch>
        </p:blipFill>
        <p:spPr>
          <a:xfrm>
            <a:off x="1595488" y="468050"/>
            <a:ext cx="7054623" cy="4939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0"/>
          <p:cNvSpPr txBox="1"/>
          <p:nvPr>
            <p:ph type="title"/>
          </p:nvPr>
        </p:nvSpPr>
        <p:spPr>
          <a:xfrm>
            <a:off x="622150" y="534525"/>
            <a:ext cx="5550000" cy="5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120"/>
              <a:t>Sequence related biases</a:t>
            </a:r>
            <a:endParaRPr sz="3120"/>
          </a:p>
          <a:p>
            <a:pPr indent="0" lvl="0" marL="0" rtl="0" algn="l">
              <a:spcBef>
                <a:spcPts val="0"/>
              </a:spcBef>
              <a:spcAft>
                <a:spcPts val="0"/>
              </a:spcAft>
              <a:buSzPts val="990"/>
              <a:buNone/>
            </a:pPr>
            <a:r>
              <a:t/>
            </a:r>
            <a:endParaRPr sz="3420"/>
          </a:p>
        </p:txBody>
      </p:sp>
      <p:sp>
        <p:nvSpPr>
          <p:cNvPr id="574" name="Google Shape;574;p60"/>
          <p:cNvSpPr txBox="1"/>
          <p:nvPr>
            <p:ph idx="4294967295" type="body"/>
          </p:nvPr>
        </p:nvSpPr>
        <p:spPr>
          <a:xfrm>
            <a:off x="442125" y="937925"/>
            <a:ext cx="8463300" cy="3792000"/>
          </a:xfrm>
          <a:prstGeom prst="rect">
            <a:avLst/>
          </a:prstGeom>
        </p:spPr>
        <p:txBody>
          <a:bodyPr anchorCtr="0" anchor="t" bIns="91425" lIns="91425" spcFirstLastPara="1" rIns="91425" wrap="square" tIns="91425">
            <a:normAutofit lnSpcReduction="20000"/>
          </a:bodyPr>
          <a:lstStyle/>
          <a:p>
            <a:pPr indent="-361950" lvl="0" marL="457200" rtl="0" algn="l">
              <a:lnSpc>
                <a:spcPct val="100000"/>
              </a:lnSpc>
              <a:spcBef>
                <a:spcPts val="0"/>
              </a:spcBef>
              <a:spcAft>
                <a:spcPts val="0"/>
              </a:spcAft>
              <a:buSzPts val="2100"/>
              <a:buChar char="●"/>
            </a:pPr>
            <a:r>
              <a:rPr b="1" lang="en" sz="2100">
                <a:highlight>
                  <a:schemeClr val="dk1"/>
                </a:highlight>
              </a:rPr>
              <a:t>GC bias</a:t>
            </a:r>
            <a:r>
              <a:rPr lang="en" sz="2100">
                <a:highlight>
                  <a:schemeClr val="dk1"/>
                </a:highlight>
              </a:rPr>
              <a:t> - guanine and cytosine bond melts at higher temp - if a sequence has a lot of G’s and C’s</a:t>
            </a:r>
            <a:endParaRPr sz="2100">
              <a:highlight>
                <a:schemeClr val="dk1"/>
              </a:highlight>
            </a:endParaRPr>
          </a:p>
          <a:p>
            <a:pPr indent="0" lvl="0" marL="457200" rtl="0" algn="l">
              <a:lnSpc>
                <a:spcPct val="100000"/>
              </a:lnSpc>
              <a:spcBef>
                <a:spcPts val="1200"/>
              </a:spcBef>
              <a:spcAft>
                <a:spcPts val="0"/>
              </a:spcAft>
              <a:buNone/>
            </a:pPr>
            <a:r>
              <a:rPr lang="en" sz="2100">
                <a:highlight>
                  <a:schemeClr val="dk1"/>
                </a:highlight>
              </a:rPr>
              <a:t> </a:t>
            </a:r>
            <a:endParaRPr sz="2100">
              <a:highlight>
                <a:schemeClr val="dk1"/>
              </a:highlight>
            </a:endParaRPr>
          </a:p>
          <a:p>
            <a:pPr indent="-361950" lvl="0" marL="457200" rtl="0" algn="l">
              <a:lnSpc>
                <a:spcPct val="100000"/>
              </a:lnSpc>
              <a:spcBef>
                <a:spcPts val="1200"/>
              </a:spcBef>
              <a:spcAft>
                <a:spcPts val="0"/>
              </a:spcAft>
              <a:buSzPts val="2100"/>
              <a:buChar char="●"/>
            </a:pPr>
            <a:r>
              <a:rPr b="1" lang="en" sz="2100">
                <a:highlight>
                  <a:schemeClr val="dk1"/>
                </a:highlight>
              </a:rPr>
              <a:t>Sequence complexity</a:t>
            </a:r>
            <a:r>
              <a:rPr lang="en" sz="2100">
                <a:highlight>
                  <a:schemeClr val="dk1"/>
                </a:highlight>
              </a:rPr>
              <a:t> - certain sequences more likely to have primers bound to them (and more likely to be sequenced)</a:t>
            </a:r>
            <a:endParaRPr sz="2100">
              <a:highlight>
                <a:schemeClr val="dk1"/>
              </a:highlight>
            </a:endParaRPr>
          </a:p>
          <a:p>
            <a:pPr indent="0" lvl="0" marL="0" rtl="0" algn="l">
              <a:lnSpc>
                <a:spcPct val="100000"/>
              </a:lnSpc>
              <a:spcBef>
                <a:spcPts val="1200"/>
              </a:spcBef>
              <a:spcAft>
                <a:spcPts val="0"/>
              </a:spcAft>
              <a:buNone/>
            </a:pPr>
            <a:r>
              <a:t/>
            </a:r>
            <a:endParaRPr sz="2100">
              <a:highlight>
                <a:schemeClr val="dk1"/>
              </a:highlight>
            </a:endParaRPr>
          </a:p>
          <a:p>
            <a:pPr indent="-361950" lvl="0" marL="457200" rtl="0" algn="l">
              <a:lnSpc>
                <a:spcPct val="100000"/>
              </a:lnSpc>
              <a:spcBef>
                <a:spcPts val="1200"/>
              </a:spcBef>
              <a:spcAft>
                <a:spcPts val="0"/>
              </a:spcAft>
              <a:buSzPts val="2100"/>
              <a:buChar char="●"/>
            </a:pPr>
            <a:r>
              <a:rPr b="1" lang="en" sz="2100">
                <a:highlight>
                  <a:schemeClr val="dk1"/>
                </a:highlight>
              </a:rPr>
              <a:t>Length bias</a:t>
            </a:r>
            <a:r>
              <a:rPr lang="en" sz="2100">
                <a:highlight>
                  <a:schemeClr val="dk1"/>
                </a:highlight>
              </a:rPr>
              <a:t> - longer targets are more likely to be amplified or sequenced</a:t>
            </a:r>
            <a:endParaRPr sz="2100">
              <a:highlight>
                <a:schemeClr val="dk1"/>
              </a:highlight>
            </a:endParaRPr>
          </a:p>
          <a:p>
            <a:pPr indent="0" lvl="0" marL="0" rtl="0" algn="l">
              <a:lnSpc>
                <a:spcPct val="100000"/>
              </a:lnSpc>
              <a:spcBef>
                <a:spcPts val="1200"/>
              </a:spcBef>
              <a:spcAft>
                <a:spcPts val="0"/>
              </a:spcAft>
              <a:buNone/>
            </a:pPr>
            <a:r>
              <a:t/>
            </a:r>
            <a:endParaRPr sz="2100">
              <a:highlight>
                <a:schemeClr val="dk1"/>
              </a:highlight>
            </a:endParaRPr>
          </a:p>
          <a:p>
            <a:pPr indent="0" lvl="0" marL="0" rtl="0" algn="l">
              <a:lnSpc>
                <a:spcPct val="100000"/>
              </a:lnSpc>
              <a:spcBef>
                <a:spcPts val="1200"/>
              </a:spcBef>
              <a:spcAft>
                <a:spcPts val="1200"/>
              </a:spcAft>
              <a:buNone/>
            </a:pPr>
            <a:r>
              <a:rPr i="1" lang="en" sz="2100">
                <a:highlight>
                  <a:schemeClr val="dk1"/>
                </a:highlight>
              </a:rPr>
              <a:t>These biases are worsened by PCR amplification!</a:t>
            </a:r>
            <a:endParaRPr i="1" sz="2100">
              <a:highlight>
                <a:schemeClr val="dk1"/>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61"/>
          <p:cNvPicPr preferRelativeResize="0"/>
          <p:nvPr/>
        </p:nvPicPr>
        <p:blipFill rotWithShape="1">
          <a:blip r:embed="rId3">
            <a:alphaModFix/>
          </a:blip>
          <a:srcRect b="43120" l="0" r="0" t="18067"/>
          <a:stretch/>
        </p:blipFill>
        <p:spPr>
          <a:xfrm>
            <a:off x="1311075" y="1181750"/>
            <a:ext cx="7313200" cy="3407452"/>
          </a:xfrm>
          <a:prstGeom prst="rect">
            <a:avLst/>
          </a:prstGeom>
          <a:noFill/>
          <a:ln>
            <a:noFill/>
          </a:ln>
        </p:spPr>
      </p:pic>
      <p:sp>
        <p:nvSpPr>
          <p:cNvPr id="580" name="Google Shape;580;p61"/>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and coverage</a:t>
            </a:r>
            <a:endParaRPr/>
          </a:p>
          <a:p>
            <a:pPr indent="0" lvl="0" marL="0" rtl="0" algn="l">
              <a:spcBef>
                <a:spcPts val="0"/>
              </a:spcBef>
              <a:spcAft>
                <a:spcPts val="0"/>
              </a:spcAft>
              <a:buNone/>
            </a:pPr>
            <a:r>
              <a:t/>
            </a:r>
            <a:endParaRPr/>
          </a:p>
        </p:txBody>
      </p:sp>
      <p:sp>
        <p:nvSpPr>
          <p:cNvPr id="581" name="Google Shape;581;p61"/>
          <p:cNvSpPr txBox="1"/>
          <p:nvPr/>
        </p:nvSpPr>
        <p:spPr>
          <a:xfrm>
            <a:off x="0" y="4743300"/>
            <a:ext cx="65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Image made by Candace Savonen with Biorender</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2"/>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Quality Controls</a:t>
            </a:r>
            <a:endParaRPr/>
          </a:p>
          <a:p>
            <a:pPr indent="0" lvl="0" marL="0" rtl="0" algn="l">
              <a:spcBef>
                <a:spcPts val="0"/>
              </a:spcBef>
              <a:spcAft>
                <a:spcPts val="0"/>
              </a:spcAft>
              <a:buNone/>
            </a:pPr>
            <a:r>
              <a:t/>
            </a:r>
            <a:endParaRPr/>
          </a:p>
        </p:txBody>
      </p:sp>
      <p:pic>
        <p:nvPicPr>
          <p:cNvPr id="587" name="Google Shape;587;p62"/>
          <p:cNvPicPr preferRelativeResize="0"/>
          <p:nvPr/>
        </p:nvPicPr>
        <p:blipFill>
          <a:blip r:embed="rId3">
            <a:alphaModFix/>
          </a:blip>
          <a:stretch>
            <a:fillRect/>
          </a:stretch>
        </p:blipFill>
        <p:spPr>
          <a:xfrm>
            <a:off x="1562300" y="675425"/>
            <a:ext cx="6462269" cy="4524851"/>
          </a:xfrm>
          <a:prstGeom prst="rect">
            <a:avLst/>
          </a:prstGeom>
          <a:noFill/>
          <a:ln>
            <a:noFill/>
          </a:ln>
        </p:spPr>
      </p:pic>
      <p:sp>
        <p:nvSpPr>
          <p:cNvPr id="588" name="Google Shape;588;p62"/>
          <p:cNvSpPr txBox="1"/>
          <p:nvPr/>
        </p:nvSpPr>
        <p:spPr>
          <a:xfrm>
            <a:off x="0" y="4743300"/>
            <a:ext cx="65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Image from Biorender</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3"/>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Alignment</a:t>
            </a:r>
            <a:endParaRPr/>
          </a:p>
          <a:p>
            <a:pPr indent="0" lvl="0" marL="0" rtl="0" algn="l">
              <a:spcBef>
                <a:spcPts val="0"/>
              </a:spcBef>
              <a:spcAft>
                <a:spcPts val="0"/>
              </a:spcAft>
              <a:buNone/>
            </a:pPr>
            <a:r>
              <a:t/>
            </a:r>
            <a:endParaRPr/>
          </a:p>
        </p:txBody>
      </p:sp>
      <p:pic>
        <p:nvPicPr>
          <p:cNvPr id="594" name="Google Shape;594;p63"/>
          <p:cNvPicPr preferRelativeResize="0"/>
          <p:nvPr/>
        </p:nvPicPr>
        <p:blipFill>
          <a:blip r:embed="rId3">
            <a:alphaModFix/>
          </a:blip>
          <a:stretch>
            <a:fillRect/>
          </a:stretch>
        </p:blipFill>
        <p:spPr>
          <a:xfrm>
            <a:off x="1884509" y="-654487"/>
            <a:ext cx="5374975" cy="6452475"/>
          </a:xfrm>
          <a:prstGeom prst="rect">
            <a:avLst/>
          </a:prstGeom>
          <a:noFill/>
          <a:ln>
            <a:noFill/>
          </a:ln>
        </p:spPr>
      </p:pic>
      <p:sp>
        <p:nvSpPr>
          <p:cNvPr id="595" name="Google Shape;595;p63"/>
          <p:cNvSpPr txBox="1"/>
          <p:nvPr/>
        </p:nvSpPr>
        <p:spPr>
          <a:xfrm>
            <a:off x="0" y="4743300"/>
            <a:ext cx="65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Image from Biorender</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4"/>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Single-end vs paired-end </a:t>
            </a:r>
            <a:endParaRPr sz="3200"/>
          </a:p>
        </p:txBody>
      </p:sp>
      <p:pic>
        <p:nvPicPr>
          <p:cNvPr id="601" name="Google Shape;601;p64"/>
          <p:cNvPicPr preferRelativeResize="0"/>
          <p:nvPr/>
        </p:nvPicPr>
        <p:blipFill rotWithShape="1">
          <a:blip r:embed="rId3">
            <a:alphaModFix/>
          </a:blip>
          <a:srcRect b="0" l="-1781" r="0" t="64434"/>
          <a:stretch/>
        </p:blipFill>
        <p:spPr>
          <a:xfrm>
            <a:off x="958012" y="1802400"/>
            <a:ext cx="7227975" cy="2157374"/>
          </a:xfrm>
          <a:prstGeom prst="rect">
            <a:avLst/>
          </a:prstGeom>
          <a:noFill/>
          <a:ln>
            <a:noFill/>
          </a:ln>
        </p:spPr>
      </p:pic>
      <p:sp>
        <p:nvSpPr>
          <p:cNvPr id="602" name="Google Shape;602;p64"/>
          <p:cNvSpPr txBox="1"/>
          <p:nvPr/>
        </p:nvSpPr>
        <p:spPr>
          <a:xfrm>
            <a:off x="173225" y="4751200"/>
            <a:ext cx="86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Image from https://open.oregonstate.education/appliedbioinformatics/chapter/chapter-6/</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9"/>
          <p:cNvSpPr txBox="1"/>
          <p:nvPr>
            <p:ph idx="1" type="body"/>
          </p:nvPr>
        </p:nvSpPr>
        <p:spPr>
          <a:xfrm>
            <a:off x="506085" y="4730841"/>
            <a:ext cx="6936000" cy="523800"/>
          </a:xfrm>
          <a:prstGeom prst="rect">
            <a:avLst/>
          </a:prstGeom>
        </p:spPr>
        <p:txBody>
          <a:bodyPr anchorCtr="0" anchor="ctr" bIns="64225" lIns="64225" spcFirstLastPara="1" rIns="64225" wrap="square" tIns="64225">
            <a:normAutofit/>
          </a:bodyPr>
          <a:lstStyle/>
          <a:p>
            <a:pPr indent="0" lvl="0" marL="0" rtl="0" algn="l">
              <a:spcBef>
                <a:spcPts val="0"/>
              </a:spcBef>
              <a:spcAft>
                <a:spcPts val="0"/>
              </a:spcAft>
              <a:buNone/>
            </a:pPr>
            <a:r>
              <a:rPr lang="en" sz="900">
                <a:latin typeface="Roboto"/>
                <a:ea typeface="Roboto"/>
                <a:cs typeface="Roboto"/>
                <a:sym typeface="Roboto"/>
              </a:rPr>
              <a:t>CC-BY</a:t>
            </a:r>
            <a:endParaRPr/>
          </a:p>
        </p:txBody>
      </p:sp>
      <p:sp>
        <p:nvSpPr>
          <p:cNvPr id="309" name="Google Shape;309;p29"/>
          <p:cNvSpPr txBox="1"/>
          <p:nvPr/>
        </p:nvSpPr>
        <p:spPr>
          <a:xfrm rot="-226">
            <a:off x="0" y="208104"/>
            <a:ext cx="9144000" cy="361200"/>
          </a:xfrm>
          <a:prstGeom prst="rect">
            <a:avLst/>
          </a:prstGeom>
          <a:noFill/>
          <a:ln>
            <a:noFill/>
          </a:ln>
        </p:spPr>
        <p:txBody>
          <a:bodyPr anchorCtr="0" anchor="t" bIns="34000" lIns="34000" spcFirstLastPara="1" rIns="34000" wrap="square" tIns="34000">
            <a:spAutoFit/>
          </a:bodyPr>
          <a:lstStyle/>
          <a:p>
            <a:pPr indent="0" lvl="0" marL="0" rtl="0" algn="ctr">
              <a:spcBef>
                <a:spcPts val="0"/>
              </a:spcBef>
              <a:spcAft>
                <a:spcPts val="0"/>
              </a:spcAft>
              <a:buNone/>
            </a:pPr>
            <a:r>
              <a:rPr lang="en" sz="1900">
                <a:solidFill>
                  <a:schemeClr val="lt1"/>
                </a:solidFill>
                <a:latin typeface="Montserrat"/>
                <a:ea typeface="Montserrat"/>
                <a:cs typeface="Montserrat"/>
                <a:sym typeface="Montserrat"/>
              </a:rPr>
              <a:t>Concepts discussed in </a:t>
            </a:r>
            <a:r>
              <a:rPr b="1" lang="en" sz="1900">
                <a:solidFill>
                  <a:schemeClr val="lt1"/>
                </a:solidFill>
                <a:latin typeface="Montserrat"/>
                <a:ea typeface="Montserrat"/>
                <a:cs typeface="Montserrat"/>
                <a:sym typeface="Montserrat"/>
              </a:rPr>
              <a:t>Choosing -omics Tools</a:t>
            </a:r>
            <a:r>
              <a:rPr b="1" lang="en" sz="1900">
                <a:solidFill>
                  <a:schemeClr val="lt1"/>
                </a:solidFill>
                <a:latin typeface="Montserrat"/>
                <a:ea typeface="Montserrat"/>
                <a:cs typeface="Montserrat"/>
                <a:sym typeface="Montserrat"/>
              </a:rPr>
              <a:t> </a:t>
            </a:r>
            <a:r>
              <a:rPr lang="en" sz="1900">
                <a:solidFill>
                  <a:schemeClr val="lt1"/>
                </a:solidFill>
                <a:latin typeface="Montserrat"/>
                <a:ea typeface="Montserrat"/>
                <a:cs typeface="Montserrat"/>
                <a:sym typeface="Montserrat"/>
              </a:rPr>
              <a:t>course:</a:t>
            </a:r>
            <a:endParaRPr sz="1900">
              <a:solidFill>
                <a:schemeClr val="lt1"/>
              </a:solidFill>
              <a:latin typeface="Montserrat"/>
              <a:ea typeface="Montserrat"/>
              <a:cs typeface="Montserrat"/>
              <a:sym typeface="Montserrat"/>
            </a:endParaRPr>
          </a:p>
        </p:txBody>
      </p:sp>
      <p:pic>
        <p:nvPicPr>
          <p:cNvPr id="310" name="Google Shape;310;p29"/>
          <p:cNvPicPr preferRelativeResize="0"/>
          <p:nvPr/>
        </p:nvPicPr>
        <p:blipFill>
          <a:blip r:embed="rId3">
            <a:alphaModFix/>
          </a:blip>
          <a:stretch>
            <a:fillRect/>
          </a:stretch>
        </p:blipFill>
        <p:spPr>
          <a:xfrm>
            <a:off x="1387725" y="991148"/>
            <a:ext cx="757251" cy="757251"/>
          </a:xfrm>
          <a:prstGeom prst="rect">
            <a:avLst/>
          </a:prstGeom>
          <a:noFill/>
          <a:ln>
            <a:noFill/>
          </a:ln>
        </p:spPr>
      </p:pic>
      <p:sp>
        <p:nvSpPr>
          <p:cNvPr id="311" name="Google Shape;311;p29"/>
          <p:cNvSpPr txBox="1"/>
          <p:nvPr/>
        </p:nvSpPr>
        <p:spPr>
          <a:xfrm>
            <a:off x="2196300" y="480900"/>
            <a:ext cx="6481800" cy="381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lt1"/>
                </a:solidFill>
                <a:latin typeface="Montserrat"/>
                <a:ea typeface="Montserrat"/>
                <a:cs typeface="Montserrat"/>
                <a:sym typeface="Montserrat"/>
              </a:rPr>
              <a:t> </a:t>
            </a:r>
            <a:endParaRPr b="1"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2033">
                <a:solidFill>
                  <a:schemeClr val="lt1"/>
                </a:solidFill>
                <a:latin typeface="Montserrat"/>
                <a:ea typeface="Montserrat"/>
                <a:cs typeface="Montserrat"/>
                <a:sym typeface="Montserrat"/>
              </a:rPr>
              <a:t>What does your genomic data type represent? </a:t>
            </a:r>
            <a:endParaRPr sz="2033">
              <a:solidFill>
                <a:schemeClr val="lt1"/>
              </a:solidFill>
              <a:latin typeface="Montserrat"/>
              <a:ea typeface="Montserrat"/>
              <a:cs typeface="Montserrat"/>
              <a:sym typeface="Montserrat"/>
            </a:endParaRPr>
          </a:p>
          <a:p>
            <a:pPr indent="0" lvl="0" marL="165100" rtl="0" algn="l">
              <a:spcBef>
                <a:spcPts val="0"/>
              </a:spcBef>
              <a:spcAft>
                <a:spcPts val="0"/>
              </a:spcAft>
              <a:buNone/>
            </a:pPr>
            <a:r>
              <a:t/>
            </a:r>
            <a:endParaRPr sz="2033">
              <a:solidFill>
                <a:schemeClr val="lt1"/>
              </a:solidFill>
              <a:latin typeface="Montserrat"/>
              <a:ea typeface="Montserrat"/>
              <a:cs typeface="Montserrat"/>
              <a:sym typeface="Montserrat"/>
            </a:endParaRPr>
          </a:p>
          <a:p>
            <a:pPr indent="0" lvl="0" marL="165100" rtl="0" algn="l">
              <a:spcBef>
                <a:spcPts val="0"/>
              </a:spcBef>
              <a:spcAft>
                <a:spcPts val="0"/>
              </a:spcAft>
              <a:buNone/>
            </a:pPr>
            <a:r>
              <a:t/>
            </a:r>
            <a:endParaRPr sz="2033">
              <a:solidFill>
                <a:schemeClr val="lt1"/>
              </a:solidFill>
              <a:latin typeface="Montserrat"/>
              <a:ea typeface="Montserrat"/>
              <a:cs typeface="Montserrat"/>
              <a:sym typeface="Montserrat"/>
            </a:endParaRPr>
          </a:p>
          <a:p>
            <a:pPr indent="0" lvl="0" marL="0" rtl="0" algn="l">
              <a:spcBef>
                <a:spcPts val="0"/>
              </a:spcBef>
              <a:spcAft>
                <a:spcPts val="0"/>
              </a:spcAft>
              <a:buNone/>
            </a:pPr>
            <a:r>
              <a:rPr lang="en" sz="2033">
                <a:solidFill>
                  <a:schemeClr val="lt1"/>
                </a:solidFill>
                <a:latin typeface="Montserrat"/>
                <a:ea typeface="Montserrat"/>
                <a:cs typeface="Montserrat"/>
                <a:sym typeface="Montserrat"/>
              </a:rPr>
              <a:t>What are the most common data processing steps for your data </a:t>
            </a:r>
            <a:r>
              <a:rPr lang="en" sz="2033">
                <a:solidFill>
                  <a:schemeClr val="lt1"/>
                </a:solidFill>
                <a:latin typeface="Montserrat"/>
                <a:ea typeface="Montserrat"/>
                <a:cs typeface="Montserrat"/>
                <a:sym typeface="Montserrat"/>
              </a:rPr>
              <a:t>type</a:t>
            </a:r>
            <a:r>
              <a:rPr lang="en" sz="2033">
                <a:solidFill>
                  <a:schemeClr val="lt1"/>
                </a:solidFill>
                <a:latin typeface="Montserrat"/>
                <a:ea typeface="Montserrat"/>
                <a:cs typeface="Montserrat"/>
                <a:sym typeface="Montserrat"/>
              </a:rPr>
              <a:t> </a:t>
            </a:r>
            <a:endParaRPr sz="2033">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033">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033">
              <a:solidFill>
                <a:schemeClr val="lt1"/>
              </a:solidFill>
              <a:latin typeface="Montserrat"/>
              <a:ea typeface="Montserrat"/>
              <a:cs typeface="Montserrat"/>
              <a:sym typeface="Montserrat"/>
            </a:endParaRPr>
          </a:p>
          <a:p>
            <a:pPr indent="0" lvl="0" marL="0" rtl="0" algn="l">
              <a:spcBef>
                <a:spcPts val="0"/>
              </a:spcBef>
              <a:spcAft>
                <a:spcPts val="0"/>
              </a:spcAft>
              <a:buNone/>
            </a:pPr>
            <a:r>
              <a:rPr lang="en" sz="2033">
                <a:solidFill>
                  <a:schemeClr val="lt1"/>
                </a:solidFill>
                <a:latin typeface="Montserrat"/>
                <a:ea typeface="Montserrat"/>
                <a:cs typeface="Montserrat"/>
                <a:sym typeface="Montserrat"/>
              </a:rPr>
              <a:t>Find resources, tools and tutorials to help you process and interpret your data</a:t>
            </a:r>
            <a:endParaRPr sz="2033">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312" name="Google Shape;312;p29"/>
          <p:cNvPicPr preferRelativeResize="0"/>
          <p:nvPr/>
        </p:nvPicPr>
        <p:blipFill>
          <a:blip r:embed="rId4">
            <a:alphaModFix/>
          </a:blip>
          <a:stretch>
            <a:fillRect/>
          </a:stretch>
        </p:blipFill>
        <p:spPr>
          <a:xfrm>
            <a:off x="1343675" y="1966850"/>
            <a:ext cx="845325" cy="845301"/>
          </a:xfrm>
          <a:prstGeom prst="rect">
            <a:avLst/>
          </a:prstGeom>
          <a:noFill/>
          <a:ln>
            <a:noFill/>
          </a:ln>
        </p:spPr>
      </p:pic>
      <p:pic>
        <p:nvPicPr>
          <p:cNvPr id="313" name="Google Shape;313;p29"/>
          <p:cNvPicPr preferRelativeResize="0"/>
          <p:nvPr/>
        </p:nvPicPr>
        <p:blipFill>
          <a:blip r:embed="rId5">
            <a:alphaModFix/>
          </a:blip>
          <a:stretch>
            <a:fillRect/>
          </a:stretch>
        </p:blipFill>
        <p:spPr>
          <a:xfrm rot="839668">
            <a:off x="1585450" y="1146000"/>
            <a:ext cx="361800" cy="361800"/>
          </a:xfrm>
          <a:prstGeom prst="rect">
            <a:avLst/>
          </a:prstGeom>
          <a:noFill/>
          <a:ln>
            <a:noFill/>
          </a:ln>
        </p:spPr>
      </p:pic>
      <p:pic>
        <p:nvPicPr>
          <p:cNvPr id="314" name="Google Shape;314;p29"/>
          <p:cNvPicPr preferRelativeResize="0"/>
          <p:nvPr/>
        </p:nvPicPr>
        <p:blipFill>
          <a:blip r:embed="rId6">
            <a:alphaModFix/>
          </a:blip>
          <a:stretch>
            <a:fillRect/>
          </a:stretch>
        </p:blipFill>
        <p:spPr>
          <a:xfrm>
            <a:off x="1387706" y="3211969"/>
            <a:ext cx="757249" cy="7572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5"/>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608" name="Google Shape;608;p65"/>
          <p:cNvSpPr txBox="1"/>
          <p:nvPr>
            <p:ph idx="1" type="body"/>
          </p:nvPr>
        </p:nvSpPr>
        <p:spPr>
          <a:xfrm>
            <a:off x="473400" y="1480698"/>
            <a:ext cx="8298900" cy="4225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a:solidFill>
                  <a:srgbClr val="333333"/>
                </a:solidFill>
                <a:highlight>
                  <a:srgbClr val="FFFFFF"/>
                </a:highlight>
                <a:latin typeface="Montserrat"/>
                <a:ea typeface="Montserrat"/>
                <a:cs typeface="Montserrat"/>
                <a:sym typeface="Montserrat"/>
              </a:rPr>
              <a:t>This chapter will demonstrate how to:</a:t>
            </a:r>
            <a:endParaRPr b="1" sz="2000">
              <a:solidFill>
                <a:srgbClr val="333333"/>
              </a:solidFill>
              <a:highlight>
                <a:srgbClr val="FFFFFF"/>
              </a:highlight>
              <a:latin typeface="Montserrat"/>
              <a:ea typeface="Montserrat"/>
              <a:cs typeface="Montserrat"/>
              <a:sym typeface="Montserrat"/>
            </a:endParaRPr>
          </a:p>
          <a:p>
            <a:pPr indent="-266700" lvl="0" marL="266700" rtl="0" algn="l">
              <a:lnSpc>
                <a:spcPct val="150000"/>
              </a:lnSpc>
              <a:spcBef>
                <a:spcPts val="600"/>
              </a:spcBef>
              <a:spcAft>
                <a:spcPts val="0"/>
              </a:spcAft>
              <a:buClr>
                <a:srgbClr val="333333"/>
              </a:buClr>
              <a:buSzPts val="2000"/>
              <a:buFont typeface="Montserrat"/>
              <a:buChar char="●"/>
            </a:pPr>
            <a:r>
              <a:rPr lang="en" sz="2000">
                <a:solidFill>
                  <a:srgbClr val="333333"/>
                </a:solidFill>
                <a:highlight>
                  <a:srgbClr val="FFFFFF"/>
                </a:highlight>
                <a:latin typeface="Montserrat"/>
                <a:ea typeface="Montserrat"/>
                <a:cs typeface="Montserrat"/>
                <a:sym typeface="Montserrat"/>
              </a:rPr>
              <a:t>Understand the goals and data collection for DNA sequence </a:t>
            </a:r>
            <a:r>
              <a:rPr lang="en" sz="2000">
                <a:solidFill>
                  <a:srgbClr val="333333"/>
                </a:solidFill>
                <a:highlight>
                  <a:schemeClr val="dk1"/>
                </a:highlight>
                <a:latin typeface="Montserrat"/>
                <a:ea typeface="Montserrat"/>
                <a:cs typeface="Montserrat"/>
                <a:sym typeface="Montserrat"/>
              </a:rPr>
              <a:t>collection </a:t>
            </a:r>
            <a:r>
              <a:rPr lang="en" sz="2000">
                <a:solidFill>
                  <a:srgbClr val="333333"/>
                </a:solidFill>
                <a:highlight>
                  <a:srgbClr val="FFFFFF"/>
                </a:highlight>
                <a:latin typeface="Montserrat"/>
                <a:ea typeface="Montserrat"/>
                <a:cs typeface="Montserrat"/>
                <a:sym typeface="Montserrat"/>
              </a:rPr>
              <a:t>and variant identification</a:t>
            </a:r>
            <a:endParaRPr sz="2000">
              <a:solidFill>
                <a:srgbClr val="333333"/>
              </a:solidFill>
              <a:highlight>
                <a:srgbClr val="FFFFFF"/>
              </a:highlight>
              <a:latin typeface="Montserrat"/>
              <a:ea typeface="Montserrat"/>
              <a:cs typeface="Montserrat"/>
              <a:sym typeface="Montserrat"/>
            </a:endParaRPr>
          </a:p>
          <a:p>
            <a:pPr indent="-254000" lvl="0" marL="266700" rtl="0" algn="l">
              <a:lnSpc>
                <a:spcPct val="150000"/>
              </a:lnSpc>
              <a:spcBef>
                <a:spcPts val="0"/>
              </a:spcBef>
              <a:spcAft>
                <a:spcPts val="0"/>
              </a:spcAft>
              <a:buClr>
                <a:srgbClr val="333333"/>
              </a:buClr>
              <a:buSzPts val="1800"/>
              <a:buFont typeface="Montserrat"/>
              <a:buChar char="●"/>
            </a:pPr>
            <a:r>
              <a:rPr lang="en" sz="1800">
                <a:solidFill>
                  <a:srgbClr val="333333"/>
                </a:solidFill>
                <a:highlight>
                  <a:schemeClr val="dk1"/>
                </a:highlight>
                <a:latin typeface="Montserrat"/>
                <a:ea typeface="Montserrat"/>
                <a:cs typeface="Montserrat"/>
                <a:sym typeface="Montserrat"/>
              </a:rPr>
              <a:t>Compare and contrast the following methods: </a:t>
            </a:r>
            <a:endParaRPr sz="1800">
              <a:solidFill>
                <a:srgbClr val="333333"/>
              </a:solidFill>
              <a:highlight>
                <a:schemeClr val="dk1"/>
              </a:highlight>
              <a:latin typeface="Montserrat"/>
              <a:ea typeface="Montserrat"/>
              <a:cs typeface="Montserrat"/>
              <a:sym typeface="Montserrat"/>
            </a:endParaRPr>
          </a:p>
          <a:p>
            <a:pPr indent="-241300" lvl="1" marL="520700" rtl="0" algn="l">
              <a:lnSpc>
                <a:spcPct val="150000"/>
              </a:lnSpc>
              <a:spcBef>
                <a:spcPts val="0"/>
              </a:spcBef>
              <a:spcAft>
                <a:spcPts val="0"/>
              </a:spcAft>
              <a:buClr>
                <a:srgbClr val="333333"/>
              </a:buClr>
              <a:buSzPts val="1800"/>
              <a:buFont typeface="Montserrat"/>
              <a:buChar char="○"/>
            </a:pPr>
            <a:r>
              <a:rPr b="1" lang="en" sz="1800">
                <a:solidFill>
                  <a:srgbClr val="333333"/>
                </a:solidFill>
                <a:highlight>
                  <a:schemeClr val="dk1"/>
                </a:highlight>
                <a:latin typeface="Montserrat"/>
                <a:ea typeface="Montserrat"/>
                <a:cs typeface="Montserrat"/>
                <a:sym typeface="Montserrat"/>
              </a:rPr>
              <a:t>DNA/SNP microarrays </a:t>
            </a:r>
            <a:endParaRPr b="1" sz="1800">
              <a:solidFill>
                <a:srgbClr val="333333"/>
              </a:solidFill>
              <a:highlight>
                <a:schemeClr val="dk1"/>
              </a:highlight>
              <a:latin typeface="Montserrat"/>
              <a:ea typeface="Montserrat"/>
              <a:cs typeface="Montserrat"/>
              <a:sym typeface="Montserrat"/>
            </a:endParaRPr>
          </a:p>
          <a:p>
            <a:pPr indent="-241300" lvl="1" marL="520700" rtl="0" algn="l">
              <a:lnSpc>
                <a:spcPct val="150000"/>
              </a:lnSpc>
              <a:spcBef>
                <a:spcPts val="0"/>
              </a:spcBef>
              <a:spcAft>
                <a:spcPts val="0"/>
              </a:spcAft>
              <a:buClr>
                <a:srgbClr val="333333"/>
              </a:buClr>
              <a:buSzPts val="1800"/>
              <a:buFont typeface="Montserrat"/>
              <a:buChar char="○"/>
            </a:pPr>
            <a:r>
              <a:rPr b="1" lang="en" sz="1800">
                <a:solidFill>
                  <a:srgbClr val="333333"/>
                </a:solidFill>
                <a:highlight>
                  <a:schemeClr val="dk1"/>
                </a:highlight>
                <a:latin typeface="Montserrat"/>
                <a:ea typeface="Montserrat"/>
                <a:cs typeface="Montserrat"/>
                <a:sym typeface="Montserrat"/>
              </a:rPr>
              <a:t>Whole Genome Sequencing</a:t>
            </a:r>
            <a:endParaRPr b="1" sz="1800">
              <a:solidFill>
                <a:srgbClr val="333333"/>
              </a:solidFill>
              <a:highlight>
                <a:schemeClr val="dk1"/>
              </a:highlight>
              <a:latin typeface="Montserrat"/>
              <a:ea typeface="Montserrat"/>
              <a:cs typeface="Montserrat"/>
              <a:sym typeface="Montserrat"/>
            </a:endParaRPr>
          </a:p>
          <a:p>
            <a:pPr indent="-241300" lvl="1" marL="520700" rtl="0" algn="l">
              <a:lnSpc>
                <a:spcPct val="150000"/>
              </a:lnSpc>
              <a:spcBef>
                <a:spcPts val="0"/>
              </a:spcBef>
              <a:spcAft>
                <a:spcPts val="0"/>
              </a:spcAft>
              <a:buClr>
                <a:srgbClr val="333333"/>
              </a:buClr>
              <a:buSzPts val="1800"/>
              <a:buFont typeface="Montserrat"/>
              <a:buChar char="○"/>
            </a:pPr>
            <a:r>
              <a:rPr b="1" lang="en" sz="1800">
                <a:solidFill>
                  <a:srgbClr val="333333"/>
                </a:solidFill>
                <a:highlight>
                  <a:schemeClr val="dk1"/>
                </a:highlight>
                <a:latin typeface="Montserrat"/>
                <a:ea typeface="Montserrat"/>
                <a:cs typeface="Montserrat"/>
                <a:sym typeface="Montserrat"/>
              </a:rPr>
              <a:t>Whole Exome Sequencing</a:t>
            </a:r>
            <a:endParaRPr b="1" sz="1800">
              <a:solidFill>
                <a:srgbClr val="333333"/>
              </a:solidFill>
              <a:highlight>
                <a:schemeClr val="dk1"/>
              </a:highlight>
              <a:latin typeface="Montserrat"/>
              <a:ea typeface="Montserrat"/>
              <a:cs typeface="Montserrat"/>
              <a:sym typeface="Montserrat"/>
            </a:endParaRPr>
          </a:p>
          <a:p>
            <a:pPr indent="-241300" lvl="1" marL="520700" rtl="0" algn="l">
              <a:lnSpc>
                <a:spcPct val="150000"/>
              </a:lnSpc>
              <a:spcBef>
                <a:spcPts val="0"/>
              </a:spcBef>
              <a:spcAft>
                <a:spcPts val="0"/>
              </a:spcAft>
              <a:buClr>
                <a:srgbClr val="333333"/>
              </a:buClr>
              <a:buSzPts val="1800"/>
              <a:buFont typeface="Montserrat"/>
              <a:buChar char="○"/>
            </a:pPr>
            <a:r>
              <a:rPr b="1" lang="en" sz="1800">
                <a:solidFill>
                  <a:srgbClr val="333333"/>
                </a:solidFill>
                <a:highlight>
                  <a:schemeClr val="dk1"/>
                </a:highlight>
                <a:latin typeface="Montserrat"/>
                <a:ea typeface="Montserrat"/>
                <a:cs typeface="Montserrat"/>
                <a:sym typeface="Montserrat"/>
              </a:rPr>
              <a:t>Targeted Sequencing</a:t>
            </a:r>
            <a:endParaRPr sz="2000">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6"/>
          <p:cNvSpPr txBox="1"/>
          <p:nvPr>
            <p:ph type="title"/>
          </p:nvPr>
        </p:nvSpPr>
        <p:spPr>
          <a:xfrm>
            <a:off x="1040850" y="383100"/>
            <a:ext cx="8036700" cy="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90"/>
              <a:t>What do DNA sequence variants represent?</a:t>
            </a:r>
            <a:endParaRPr sz="2490"/>
          </a:p>
        </p:txBody>
      </p:sp>
      <p:sp>
        <p:nvSpPr>
          <p:cNvPr id="614" name="Google Shape;614;p66"/>
          <p:cNvSpPr txBox="1"/>
          <p:nvPr/>
        </p:nvSpPr>
        <p:spPr>
          <a:xfrm>
            <a:off x="554025" y="4699688"/>
            <a:ext cx="6936000" cy="5238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sz="900">
                <a:latin typeface="Lato"/>
                <a:ea typeface="Lato"/>
                <a:cs typeface="Lato"/>
                <a:sym typeface="Lato"/>
              </a:rPr>
              <a:t>Modeled after NHGRI twitter diagram. Made with Biorender</a:t>
            </a:r>
            <a:endParaRPr sz="900">
              <a:solidFill>
                <a:srgbClr val="000000"/>
              </a:solidFill>
              <a:latin typeface="Lato"/>
              <a:ea typeface="Lato"/>
              <a:cs typeface="Lato"/>
              <a:sym typeface="Lato"/>
            </a:endParaRPr>
          </a:p>
        </p:txBody>
      </p:sp>
      <p:pic>
        <p:nvPicPr>
          <p:cNvPr id="615" name="Google Shape;615;p66"/>
          <p:cNvPicPr preferRelativeResize="0"/>
          <p:nvPr/>
        </p:nvPicPr>
        <p:blipFill>
          <a:blip r:embed="rId3">
            <a:alphaModFix/>
          </a:blip>
          <a:stretch>
            <a:fillRect/>
          </a:stretch>
        </p:blipFill>
        <p:spPr>
          <a:xfrm>
            <a:off x="1040850" y="468225"/>
            <a:ext cx="7345756"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ph type="title"/>
          </p:nvPr>
        </p:nvSpPr>
        <p:spPr>
          <a:xfrm>
            <a:off x="1177375" y="393750"/>
            <a:ext cx="5834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Types of sequencing</a:t>
            </a:r>
            <a:endParaRPr sz="3400"/>
          </a:p>
        </p:txBody>
      </p:sp>
      <p:sp>
        <p:nvSpPr>
          <p:cNvPr id="621" name="Google Shape;621;p67"/>
          <p:cNvSpPr txBox="1"/>
          <p:nvPr>
            <p:ph idx="4294967295" type="body"/>
          </p:nvPr>
        </p:nvSpPr>
        <p:spPr>
          <a:xfrm>
            <a:off x="554025" y="4699688"/>
            <a:ext cx="6936000" cy="5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Image from Wikipedia</a:t>
            </a:r>
            <a:endParaRPr/>
          </a:p>
        </p:txBody>
      </p:sp>
      <p:sp>
        <p:nvSpPr>
          <p:cNvPr id="622" name="Google Shape;622;p67"/>
          <p:cNvSpPr txBox="1"/>
          <p:nvPr/>
        </p:nvSpPr>
        <p:spPr>
          <a:xfrm>
            <a:off x="334950" y="2007625"/>
            <a:ext cx="8474100" cy="1723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2000">
                <a:latin typeface="Lato"/>
                <a:ea typeface="Lato"/>
                <a:cs typeface="Lato"/>
                <a:sym typeface="Lato"/>
              </a:rPr>
              <a:t>Whole Genome Sequencing (WGS) </a:t>
            </a:r>
            <a:r>
              <a:rPr lang="en" sz="2000">
                <a:latin typeface="Lato"/>
                <a:ea typeface="Lato"/>
                <a:cs typeface="Lato"/>
                <a:sym typeface="Lato"/>
              </a:rPr>
              <a:t>- Try to read everything!</a:t>
            </a:r>
            <a:endParaRPr sz="2000">
              <a:latin typeface="Lato"/>
              <a:ea typeface="Lato"/>
              <a:cs typeface="Lato"/>
              <a:sym typeface="Lato"/>
            </a:endParaRPr>
          </a:p>
          <a:p>
            <a:pPr indent="0" lvl="0" marL="0" rtl="0" algn="l">
              <a:lnSpc>
                <a:spcPct val="200000"/>
              </a:lnSpc>
              <a:spcBef>
                <a:spcPts val="0"/>
              </a:spcBef>
              <a:spcAft>
                <a:spcPts val="0"/>
              </a:spcAft>
              <a:buNone/>
            </a:pPr>
            <a:r>
              <a:rPr b="1" lang="en" sz="2000">
                <a:latin typeface="Lato"/>
                <a:ea typeface="Lato"/>
                <a:cs typeface="Lato"/>
                <a:sym typeface="Lato"/>
              </a:rPr>
              <a:t>Whole Exome Sequencing (WXS)</a:t>
            </a:r>
            <a:r>
              <a:rPr lang="en" sz="2000">
                <a:latin typeface="Lato"/>
                <a:ea typeface="Lato"/>
                <a:cs typeface="Lato"/>
                <a:sym typeface="Lato"/>
              </a:rPr>
              <a:t> - Try to read protein coding sequences</a:t>
            </a:r>
            <a:endParaRPr sz="2000">
              <a:latin typeface="Lato"/>
              <a:ea typeface="Lato"/>
              <a:cs typeface="Lato"/>
              <a:sym typeface="Lato"/>
            </a:endParaRPr>
          </a:p>
          <a:p>
            <a:pPr indent="0" lvl="0" marL="0" rtl="0" algn="l">
              <a:lnSpc>
                <a:spcPct val="200000"/>
              </a:lnSpc>
              <a:spcBef>
                <a:spcPts val="0"/>
              </a:spcBef>
              <a:spcAft>
                <a:spcPts val="0"/>
              </a:spcAft>
              <a:buNone/>
            </a:pPr>
            <a:r>
              <a:rPr b="1" lang="en" sz="2000">
                <a:latin typeface="Lato"/>
                <a:ea typeface="Lato"/>
                <a:cs typeface="Lato"/>
                <a:sym typeface="Lato"/>
              </a:rPr>
              <a:t>Targeted Sequencing</a:t>
            </a:r>
            <a:r>
              <a:rPr lang="en" sz="2000">
                <a:latin typeface="Lato"/>
                <a:ea typeface="Lato"/>
                <a:cs typeface="Lato"/>
                <a:sym typeface="Lato"/>
              </a:rPr>
              <a:t> - Only read things at locations we are aiming for.</a:t>
            </a:r>
            <a:endParaRPr sz="20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ph type="title"/>
          </p:nvPr>
        </p:nvSpPr>
        <p:spPr>
          <a:xfrm>
            <a:off x="1075575" y="381000"/>
            <a:ext cx="79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90"/>
              <a:t>Comparing DNA Sequencing Techniques</a:t>
            </a:r>
            <a:endParaRPr sz="2790"/>
          </a:p>
        </p:txBody>
      </p:sp>
      <p:pic>
        <p:nvPicPr>
          <p:cNvPr id="628" name="Google Shape;628;p68"/>
          <p:cNvPicPr preferRelativeResize="0"/>
          <p:nvPr/>
        </p:nvPicPr>
        <p:blipFill rotWithShape="1">
          <a:blip r:embed="rId3">
            <a:alphaModFix/>
          </a:blip>
          <a:srcRect b="9028" l="6838" r="6820" t="5068"/>
          <a:stretch/>
        </p:blipFill>
        <p:spPr>
          <a:xfrm>
            <a:off x="2058226" y="1139375"/>
            <a:ext cx="5027548" cy="3502674"/>
          </a:xfrm>
          <a:prstGeom prst="rect">
            <a:avLst/>
          </a:prstGeom>
          <a:noFill/>
          <a:ln>
            <a:noFill/>
          </a:ln>
        </p:spPr>
      </p:pic>
      <p:sp>
        <p:nvSpPr>
          <p:cNvPr id="629" name="Google Shape;629;p68"/>
          <p:cNvSpPr txBox="1"/>
          <p:nvPr>
            <p:ph idx="1" type="body"/>
          </p:nvPr>
        </p:nvSpPr>
        <p:spPr>
          <a:xfrm>
            <a:off x="0" y="4796700"/>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Image made by Claire Mills using BioRender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9"/>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Image by Candace Savonen with OpenMoji</a:t>
            </a:r>
            <a:endParaRPr/>
          </a:p>
        </p:txBody>
      </p:sp>
      <p:sp>
        <p:nvSpPr>
          <p:cNvPr id="635" name="Google Shape;635;p69"/>
          <p:cNvSpPr txBox="1"/>
          <p:nvPr/>
        </p:nvSpPr>
        <p:spPr>
          <a:xfrm>
            <a:off x="7412663" y="449275"/>
            <a:ext cx="17943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100"/>
              </a:spcAft>
              <a:buNone/>
            </a:pPr>
            <a:r>
              <a:rPr b="1" lang="en" sz="1800">
                <a:solidFill>
                  <a:srgbClr val="333333"/>
                </a:solidFill>
                <a:highlight>
                  <a:schemeClr val="dk1"/>
                </a:highlight>
                <a:latin typeface="Montserrat"/>
                <a:ea typeface="Montserrat"/>
                <a:cs typeface="Montserrat"/>
                <a:sym typeface="Montserrat"/>
              </a:rPr>
              <a:t>Targeted Sequencing </a:t>
            </a:r>
            <a:endParaRPr/>
          </a:p>
        </p:txBody>
      </p:sp>
      <p:sp>
        <p:nvSpPr>
          <p:cNvPr id="636" name="Google Shape;636;p69"/>
          <p:cNvSpPr txBox="1"/>
          <p:nvPr/>
        </p:nvSpPr>
        <p:spPr>
          <a:xfrm>
            <a:off x="1732438" y="449275"/>
            <a:ext cx="20133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100"/>
              </a:spcAft>
              <a:buNone/>
            </a:pPr>
            <a:r>
              <a:rPr b="1" lang="en" sz="1800">
                <a:solidFill>
                  <a:srgbClr val="333333"/>
                </a:solidFill>
                <a:highlight>
                  <a:schemeClr val="dk1"/>
                </a:highlight>
                <a:latin typeface="Montserrat"/>
                <a:ea typeface="Montserrat"/>
                <a:cs typeface="Montserrat"/>
                <a:sym typeface="Montserrat"/>
              </a:rPr>
              <a:t>DNA/SNP microarrays </a:t>
            </a:r>
            <a:endParaRPr/>
          </a:p>
        </p:txBody>
      </p:sp>
      <p:sp>
        <p:nvSpPr>
          <p:cNvPr id="637" name="Google Shape;637;p69"/>
          <p:cNvSpPr txBox="1"/>
          <p:nvPr/>
        </p:nvSpPr>
        <p:spPr>
          <a:xfrm>
            <a:off x="3450288" y="449275"/>
            <a:ext cx="22434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100"/>
              </a:spcAft>
              <a:buNone/>
            </a:pPr>
            <a:r>
              <a:rPr b="1" lang="en" sz="1800">
                <a:solidFill>
                  <a:srgbClr val="333333"/>
                </a:solidFill>
                <a:highlight>
                  <a:schemeClr val="dk1"/>
                </a:highlight>
                <a:latin typeface="Montserrat"/>
                <a:ea typeface="Montserrat"/>
                <a:cs typeface="Montserrat"/>
                <a:sym typeface="Montserrat"/>
              </a:rPr>
              <a:t>Whole Genome Sequencing</a:t>
            </a:r>
            <a:endParaRPr/>
          </a:p>
        </p:txBody>
      </p:sp>
      <p:sp>
        <p:nvSpPr>
          <p:cNvPr id="638" name="Google Shape;638;p69"/>
          <p:cNvSpPr txBox="1"/>
          <p:nvPr/>
        </p:nvSpPr>
        <p:spPr>
          <a:xfrm>
            <a:off x="5476713" y="449275"/>
            <a:ext cx="20133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100"/>
              </a:spcAft>
              <a:buNone/>
            </a:pPr>
            <a:r>
              <a:rPr b="1" lang="en" sz="1800">
                <a:solidFill>
                  <a:srgbClr val="333333"/>
                </a:solidFill>
                <a:highlight>
                  <a:schemeClr val="dk1"/>
                </a:highlight>
                <a:latin typeface="Montserrat"/>
                <a:ea typeface="Montserrat"/>
                <a:cs typeface="Montserrat"/>
                <a:sym typeface="Montserrat"/>
              </a:rPr>
              <a:t>Whole Exome Sequencing</a:t>
            </a:r>
            <a:endParaRPr/>
          </a:p>
        </p:txBody>
      </p:sp>
      <p:cxnSp>
        <p:nvCxnSpPr>
          <p:cNvPr id="639" name="Google Shape;639;p69"/>
          <p:cNvCxnSpPr/>
          <p:nvPr/>
        </p:nvCxnSpPr>
        <p:spPr>
          <a:xfrm flipH="1" rot="10800000">
            <a:off x="-16500" y="1394200"/>
            <a:ext cx="9177000" cy="13500"/>
          </a:xfrm>
          <a:prstGeom prst="straightConnector1">
            <a:avLst/>
          </a:prstGeom>
          <a:noFill/>
          <a:ln cap="flat" cmpd="sng" w="9525">
            <a:solidFill>
              <a:schemeClr val="dk2"/>
            </a:solidFill>
            <a:prstDash val="solid"/>
            <a:round/>
            <a:headEnd len="med" w="med" type="none"/>
            <a:tailEnd len="med" w="med" type="none"/>
          </a:ln>
        </p:spPr>
      </p:cxnSp>
      <p:cxnSp>
        <p:nvCxnSpPr>
          <p:cNvPr id="640" name="Google Shape;640;p69"/>
          <p:cNvCxnSpPr/>
          <p:nvPr/>
        </p:nvCxnSpPr>
        <p:spPr>
          <a:xfrm>
            <a:off x="1969800" y="449275"/>
            <a:ext cx="9000" cy="4301700"/>
          </a:xfrm>
          <a:prstGeom prst="straightConnector1">
            <a:avLst/>
          </a:prstGeom>
          <a:noFill/>
          <a:ln cap="flat" cmpd="sng" w="9525">
            <a:solidFill>
              <a:schemeClr val="dk2"/>
            </a:solidFill>
            <a:prstDash val="solid"/>
            <a:round/>
            <a:headEnd len="med" w="med" type="none"/>
            <a:tailEnd len="med" w="med" type="none"/>
          </a:ln>
        </p:spPr>
      </p:cxnSp>
      <p:sp>
        <p:nvSpPr>
          <p:cNvPr id="641" name="Google Shape;641;p69"/>
          <p:cNvSpPr txBox="1"/>
          <p:nvPr/>
        </p:nvSpPr>
        <p:spPr>
          <a:xfrm>
            <a:off x="0" y="1725938"/>
            <a:ext cx="2013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Need to check for targets in design</a:t>
            </a:r>
            <a:endParaRPr sz="1700">
              <a:latin typeface="Lato"/>
              <a:ea typeface="Lato"/>
              <a:cs typeface="Lato"/>
              <a:sym typeface="Lato"/>
            </a:endParaRPr>
          </a:p>
        </p:txBody>
      </p:sp>
      <p:sp>
        <p:nvSpPr>
          <p:cNvPr id="642" name="Google Shape;642;p69"/>
          <p:cNvSpPr txBox="1"/>
          <p:nvPr/>
        </p:nvSpPr>
        <p:spPr>
          <a:xfrm>
            <a:off x="0" y="2637913"/>
            <a:ext cx="201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Cost</a:t>
            </a:r>
            <a:endParaRPr sz="1700">
              <a:latin typeface="Lato"/>
              <a:ea typeface="Lato"/>
              <a:cs typeface="Lato"/>
              <a:sym typeface="Lato"/>
            </a:endParaRPr>
          </a:p>
        </p:txBody>
      </p:sp>
      <p:sp>
        <p:nvSpPr>
          <p:cNvPr id="643" name="Google Shape;643;p69"/>
          <p:cNvSpPr txBox="1"/>
          <p:nvPr/>
        </p:nvSpPr>
        <p:spPr>
          <a:xfrm>
            <a:off x="0" y="3549863"/>
            <a:ext cx="20133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Computational resources run time required</a:t>
            </a:r>
            <a:endParaRPr sz="1700">
              <a:latin typeface="Lato"/>
              <a:ea typeface="Lato"/>
              <a:cs typeface="Lato"/>
              <a:sym typeface="Lato"/>
            </a:endParaRPr>
          </a:p>
        </p:txBody>
      </p:sp>
      <p:pic>
        <p:nvPicPr>
          <p:cNvPr id="644" name="Google Shape;644;p69"/>
          <p:cNvPicPr preferRelativeResize="0"/>
          <p:nvPr/>
        </p:nvPicPr>
        <p:blipFill>
          <a:blip r:embed="rId3">
            <a:alphaModFix/>
          </a:blip>
          <a:stretch>
            <a:fillRect/>
          </a:stretch>
        </p:blipFill>
        <p:spPr>
          <a:xfrm>
            <a:off x="2395300" y="1618260"/>
            <a:ext cx="615601" cy="615601"/>
          </a:xfrm>
          <a:prstGeom prst="rect">
            <a:avLst/>
          </a:prstGeom>
          <a:noFill/>
          <a:ln>
            <a:noFill/>
          </a:ln>
        </p:spPr>
      </p:pic>
      <p:pic>
        <p:nvPicPr>
          <p:cNvPr id="645" name="Google Shape;645;p69"/>
          <p:cNvPicPr preferRelativeResize="0"/>
          <p:nvPr/>
        </p:nvPicPr>
        <p:blipFill>
          <a:blip r:embed="rId3">
            <a:alphaModFix/>
          </a:blip>
          <a:stretch>
            <a:fillRect/>
          </a:stretch>
        </p:blipFill>
        <p:spPr>
          <a:xfrm>
            <a:off x="8002025" y="1618247"/>
            <a:ext cx="615601" cy="615601"/>
          </a:xfrm>
          <a:prstGeom prst="rect">
            <a:avLst/>
          </a:prstGeom>
          <a:noFill/>
          <a:ln>
            <a:noFill/>
          </a:ln>
        </p:spPr>
      </p:pic>
      <p:pic>
        <p:nvPicPr>
          <p:cNvPr id="646" name="Google Shape;646;p69"/>
          <p:cNvPicPr preferRelativeResize="0"/>
          <p:nvPr/>
        </p:nvPicPr>
        <p:blipFill>
          <a:blip r:embed="rId4">
            <a:alphaModFix/>
          </a:blip>
          <a:stretch>
            <a:fillRect/>
          </a:stretch>
        </p:blipFill>
        <p:spPr>
          <a:xfrm>
            <a:off x="4264199" y="1618249"/>
            <a:ext cx="615601" cy="615601"/>
          </a:xfrm>
          <a:prstGeom prst="rect">
            <a:avLst/>
          </a:prstGeom>
          <a:noFill/>
          <a:ln>
            <a:noFill/>
          </a:ln>
        </p:spPr>
      </p:pic>
      <p:pic>
        <p:nvPicPr>
          <p:cNvPr id="647" name="Google Shape;647;p69"/>
          <p:cNvPicPr preferRelativeResize="0"/>
          <p:nvPr/>
        </p:nvPicPr>
        <p:blipFill>
          <a:blip r:embed="rId4">
            <a:alphaModFix/>
          </a:blip>
          <a:stretch>
            <a:fillRect/>
          </a:stretch>
        </p:blipFill>
        <p:spPr>
          <a:xfrm>
            <a:off x="6133111" y="1618249"/>
            <a:ext cx="615601" cy="615601"/>
          </a:xfrm>
          <a:prstGeom prst="rect">
            <a:avLst/>
          </a:prstGeom>
          <a:noFill/>
          <a:ln>
            <a:noFill/>
          </a:ln>
        </p:spPr>
      </p:pic>
      <p:pic>
        <p:nvPicPr>
          <p:cNvPr id="648" name="Google Shape;648;p69"/>
          <p:cNvPicPr preferRelativeResize="0"/>
          <p:nvPr/>
        </p:nvPicPr>
        <p:blipFill>
          <a:blip r:embed="rId5">
            <a:alphaModFix/>
          </a:blip>
          <a:stretch>
            <a:fillRect/>
          </a:stretch>
        </p:blipFill>
        <p:spPr>
          <a:xfrm>
            <a:off x="2503001" y="2699739"/>
            <a:ext cx="400200" cy="400200"/>
          </a:xfrm>
          <a:prstGeom prst="rect">
            <a:avLst/>
          </a:prstGeom>
          <a:noFill/>
          <a:ln>
            <a:noFill/>
          </a:ln>
        </p:spPr>
      </p:pic>
      <p:pic>
        <p:nvPicPr>
          <p:cNvPr id="649" name="Google Shape;649;p69"/>
          <p:cNvPicPr preferRelativeResize="0"/>
          <p:nvPr/>
        </p:nvPicPr>
        <p:blipFill>
          <a:blip r:embed="rId5">
            <a:alphaModFix/>
          </a:blip>
          <a:stretch>
            <a:fillRect/>
          </a:stretch>
        </p:blipFill>
        <p:spPr>
          <a:xfrm>
            <a:off x="3881326" y="2699714"/>
            <a:ext cx="400200" cy="400200"/>
          </a:xfrm>
          <a:prstGeom prst="rect">
            <a:avLst/>
          </a:prstGeom>
          <a:noFill/>
          <a:ln>
            <a:noFill/>
          </a:ln>
        </p:spPr>
      </p:pic>
      <p:pic>
        <p:nvPicPr>
          <p:cNvPr id="650" name="Google Shape;650;p69"/>
          <p:cNvPicPr preferRelativeResize="0"/>
          <p:nvPr/>
        </p:nvPicPr>
        <p:blipFill>
          <a:blip r:embed="rId5">
            <a:alphaModFix/>
          </a:blip>
          <a:stretch>
            <a:fillRect/>
          </a:stretch>
        </p:blipFill>
        <p:spPr>
          <a:xfrm>
            <a:off x="4281526" y="2699726"/>
            <a:ext cx="400200" cy="400200"/>
          </a:xfrm>
          <a:prstGeom prst="rect">
            <a:avLst/>
          </a:prstGeom>
          <a:noFill/>
          <a:ln>
            <a:noFill/>
          </a:ln>
        </p:spPr>
      </p:pic>
      <p:pic>
        <p:nvPicPr>
          <p:cNvPr id="651" name="Google Shape;651;p69"/>
          <p:cNvPicPr preferRelativeResize="0"/>
          <p:nvPr/>
        </p:nvPicPr>
        <p:blipFill>
          <a:blip r:embed="rId5">
            <a:alphaModFix/>
          </a:blip>
          <a:stretch>
            <a:fillRect/>
          </a:stretch>
        </p:blipFill>
        <p:spPr>
          <a:xfrm>
            <a:off x="4681726" y="2699726"/>
            <a:ext cx="400200" cy="400200"/>
          </a:xfrm>
          <a:prstGeom prst="rect">
            <a:avLst/>
          </a:prstGeom>
          <a:noFill/>
          <a:ln>
            <a:noFill/>
          </a:ln>
        </p:spPr>
      </p:pic>
      <p:pic>
        <p:nvPicPr>
          <p:cNvPr id="652" name="Google Shape;652;p69"/>
          <p:cNvPicPr preferRelativeResize="0"/>
          <p:nvPr/>
        </p:nvPicPr>
        <p:blipFill>
          <a:blip r:embed="rId6">
            <a:alphaModFix/>
          </a:blip>
          <a:stretch>
            <a:fillRect/>
          </a:stretch>
        </p:blipFill>
        <p:spPr>
          <a:xfrm>
            <a:off x="2502998" y="3657597"/>
            <a:ext cx="400200" cy="400200"/>
          </a:xfrm>
          <a:prstGeom prst="rect">
            <a:avLst/>
          </a:prstGeom>
          <a:noFill/>
          <a:ln>
            <a:noFill/>
          </a:ln>
        </p:spPr>
      </p:pic>
      <p:pic>
        <p:nvPicPr>
          <p:cNvPr id="653" name="Google Shape;653;p69"/>
          <p:cNvPicPr preferRelativeResize="0"/>
          <p:nvPr/>
        </p:nvPicPr>
        <p:blipFill>
          <a:blip r:embed="rId6">
            <a:alphaModFix/>
          </a:blip>
          <a:stretch>
            <a:fillRect/>
          </a:stretch>
        </p:blipFill>
        <p:spPr>
          <a:xfrm>
            <a:off x="3881323" y="3657585"/>
            <a:ext cx="400200" cy="400200"/>
          </a:xfrm>
          <a:prstGeom prst="rect">
            <a:avLst/>
          </a:prstGeom>
          <a:noFill/>
          <a:ln>
            <a:noFill/>
          </a:ln>
        </p:spPr>
      </p:pic>
      <p:pic>
        <p:nvPicPr>
          <p:cNvPr id="654" name="Google Shape;654;p69"/>
          <p:cNvPicPr preferRelativeResize="0"/>
          <p:nvPr/>
        </p:nvPicPr>
        <p:blipFill>
          <a:blip r:embed="rId6">
            <a:alphaModFix/>
          </a:blip>
          <a:stretch>
            <a:fillRect/>
          </a:stretch>
        </p:blipFill>
        <p:spPr>
          <a:xfrm>
            <a:off x="4681723" y="3657572"/>
            <a:ext cx="400200" cy="400200"/>
          </a:xfrm>
          <a:prstGeom prst="rect">
            <a:avLst/>
          </a:prstGeom>
          <a:noFill/>
          <a:ln>
            <a:noFill/>
          </a:ln>
        </p:spPr>
      </p:pic>
      <p:pic>
        <p:nvPicPr>
          <p:cNvPr id="655" name="Google Shape;655;p69"/>
          <p:cNvPicPr preferRelativeResize="0"/>
          <p:nvPr/>
        </p:nvPicPr>
        <p:blipFill>
          <a:blip r:embed="rId6">
            <a:alphaModFix/>
          </a:blip>
          <a:stretch>
            <a:fillRect/>
          </a:stretch>
        </p:blipFill>
        <p:spPr>
          <a:xfrm>
            <a:off x="4281523" y="3657585"/>
            <a:ext cx="400200" cy="400200"/>
          </a:xfrm>
          <a:prstGeom prst="rect">
            <a:avLst/>
          </a:prstGeom>
          <a:noFill/>
          <a:ln>
            <a:noFill/>
          </a:ln>
        </p:spPr>
      </p:pic>
      <p:pic>
        <p:nvPicPr>
          <p:cNvPr id="656" name="Google Shape;656;p69"/>
          <p:cNvPicPr preferRelativeResize="0"/>
          <p:nvPr/>
        </p:nvPicPr>
        <p:blipFill>
          <a:blip r:embed="rId6">
            <a:alphaModFix/>
          </a:blip>
          <a:stretch>
            <a:fillRect/>
          </a:stretch>
        </p:blipFill>
        <p:spPr>
          <a:xfrm>
            <a:off x="6040698" y="3657585"/>
            <a:ext cx="400200" cy="400200"/>
          </a:xfrm>
          <a:prstGeom prst="rect">
            <a:avLst/>
          </a:prstGeom>
          <a:noFill/>
          <a:ln>
            <a:noFill/>
          </a:ln>
        </p:spPr>
      </p:pic>
      <p:pic>
        <p:nvPicPr>
          <p:cNvPr id="657" name="Google Shape;657;p69"/>
          <p:cNvPicPr preferRelativeResize="0"/>
          <p:nvPr/>
        </p:nvPicPr>
        <p:blipFill>
          <a:blip r:embed="rId6">
            <a:alphaModFix/>
          </a:blip>
          <a:stretch>
            <a:fillRect/>
          </a:stretch>
        </p:blipFill>
        <p:spPr>
          <a:xfrm>
            <a:off x="6440898" y="3657585"/>
            <a:ext cx="400200" cy="400200"/>
          </a:xfrm>
          <a:prstGeom prst="rect">
            <a:avLst/>
          </a:prstGeom>
          <a:noFill/>
          <a:ln>
            <a:noFill/>
          </a:ln>
        </p:spPr>
      </p:pic>
      <p:pic>
        <p:nvPicPr>
          <p:cNvPr id="658" name="Google Shape;658;p69"/>
          <p:cNvPicPr preferRelativeResize="0"/>
          <p:nvPr/>
        </p:nvPicPr>
        <p:blipFill>
          <a:blip r:embed="rId6">
            <a:alphaModFix/>
          </a:blip>
          <a:stretch>
            <a:fillRect/>
          </a:stretch>
        </p:blipFill>
        <p:spPr>
          <a:xfrm>
            <a:off x="7909623" y="3657585"/>
            <a:ext cx="400200" cy="400200"/>
          </a:xfrm>
          <a:prstGeom prst="rect">
            <a:avLst/>
          </a:prstGeom>
          <a:noFill/>
          <a:ln>
            <a:noFill/>
          </a:ln>
        </p:spPr>
      </p:pic>
      <p:pic>
        <p:nvPicPr>
          <p:cNvPr id="659" name="Google Shape;659;p69"/>
          <p:cNvPicPr preferRelativeResize="0"/>
          <p:nvPr/>
        </p:nvPicPr>
        <p:blipFill>
          <a:blip r:embed="rId6">
            <a:alphaModFix/>
          </a:blip>
          <a:stretch>
            <a:fillRect/>
          </a:stretch>
        </p:blipFill>
        <p:spPr>
          <a:xfrm>
            <a:off x="8309823" y="3657585"/>
            <a:ext cx="400200" cy="400200"/>
          </a:xfrm>
          <a:prstGeom prst="rect">
            <a:avLst/>
          </a:prstGeom>
          <a:noFill/>
          <a:ln>
            <a:noFill/>
          </a:ln>
        </p:spPr>
      </p:pic>
      <p:pic>
        <p:nvPicPr>
          <p:cNvPr id="660" name="Google Shape;660;p69"/>
          <p:cNvPicPr preferRelativeResize="0"/>
          <p:nvPr/>
        </p:nvPicPr>
        <p:blipFill>
          <a:blip r:embed="rId5">
            <a:alphaModFix/>
          </a:blip>
          <a:stretch>
            <a:fillRect/>
          </a:stretch>
        </p:blipFill>
        <p:spPr>
          <a:xfrm>
            <a:off x="6040701" y="2699726"/>
            <a:ext cx="400200" cy="400200"/>
          </a:xfrm>
          <a:prstGeom prst="rect">
            <a:avLst/>
          </a:prstGeom>
          <a:noFill/>
          <a:ln>
            <a:noFill/>
          </a:ln>
        </p:spPr>
      </p:pic>
      <p:pic>
        <p:nvPicPr>
          <p:cNvPr id="661" name="Google Shape;661;p69"/>
          <p:cNvPicPr preferRelativeResize="0"/>
          <p:nvPr/>
        </p:nvPicPr>
        <p:blipFill>
          <a:blip r:embed="rId5">
            <a:alphaModFix/>
          </a:blip>
          <a:stretch>
            <a:fillRect/>
          </a:stretch>
        </p:blipFill>
        <p:spPr>
          <a:xfrm>
            <a:off x="6440901" y="2699714"/>
            <a:ext cx="400200" cy="400200"/>
          </a:xfrm>
          <a:prstGeom prst="rect">
            <a:avLst/>
          </a:prstGeom>
          <a:noFill/>
          <a:ln>
            <a:noFill/>
          </a:ln>
        </p:spPr>
      </p:pic>
      <p:pic>
        <p:nvPicPr>
          <p:cNvPr id="662" name="Google Shape;662;p69"/>
          <p:cNvPicPr preferRelativeResize="0"/>
          <p:nvPr/>
        </p:nvPicPr>
        <p:blipFill>
          <a:blip r:embed="rId5">
            <a:alphaModFix/>
          </a:blip>
          <a:stretch>
            <a:fillRect/>
          </a:stretch>
        </p:blipFill>
        <p:spPr>
          <a:xfrm>
            <a:off x="7909626" y="2699714"/>
            <a:ext cx="400200" cy="400200"/>
          </a:xfrm>
          <a:prstGeom prst="rect">
            <a:avLst/>
          </a:prstGeom>
          <a:noFill/>
          <a:ln>
            <a:noFill/>
          </a:ln>
        </p:spPr>
      </p:pic>
      <p:pic>
        <p:nvPicPr>
          <p:cNvPr id="663" name="Google Shape;663;p69"/>
          <p:cNvPicPr preferRelativeResize="0"/>
          <p:nvPr/>
        </p:nvPicPr>
        <p:blipFill>
          <a:blip r:embed="rId5">
            <a:alphaModFix/>
          </a:blip>
          <a:stretch>
            <a:fillRect/>
          </a:stretch>
        </p:blipFill>
        <p:spPr>
          <a:xfrm>
            <a:off x="8309826" y="2699726"/>
            <a:ext cx="400200" cy="400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669" name="Google Shape;669;p70"/>
          <p:cNvSpPr txBox="1"/>
          <p:nvPr>
            <p:ph idx="1" type="body"/>
          </p:nvPr>
        </p:nvSpPr>
        <p:spPr>
          <a:xfrm>
            <a:off x="473400" y="14807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60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Define the uses and applications of WGS/WXS</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Describe the steps for generating </a:t>
            </a:r>
            <a:r>
              <a:rPr lang="en">
                <a:solidFill>
                  <a:srgbClr val="333333"/>
                </a:solidFill>
                <a:highlight>
                  <a:schemeClr val="dk1"/>
                </a:highlight>
                <a:latin typeface="Montserrat"/>
                <a:ea typeface="Montserrat"/>
                <a:cs typeface="Montserrat"/>
                <a:sym typeface="Montserrat"/>
              </a:rPr>
              <a:t>WGS/WXS</a:t>
            </a:r>
            <a:r>
              <a:rPr lang="en">
                <a:solidFill>
                  <a:srgbClr val="333333"/>
                </a:solidFill>
                <a:highlight>
                  <a:srgbClr val="FFFFFF"/>
                </a:highlight>
                <a:latin typeface="Montserrat"/>
                <a:ea typeface="Montserrat"/>
                <a:cs typeface="Montserrat"/>
                <a:sym typeface="Montserrat"/>
              </a:rPr>
              <a:t> data</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Understand the data analysis workflow for </a:t>
            </a:r>
            <a:r>
              <a:rPr lang="en">
                <a:solidFill>
                  <a:srgbClr val="333333"/>
                </a:solidFill>
                <a:highlight>
                  <a:schemeClr val="dk1"/>
                </a:highlight>
                <a:latin typeface="Montserrat"/>
                <a:ea typeface="Montserrat"/>
                <a:cs typeface="Montserrat"/>
                <a:sym typeface="Montserrat"/>
              </a:rPr>
              <a:t>WGS/WXS</a:t>
            </a:r>
            <a:endParaRPr>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1"/>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WGS/WXS Overview: </a:t>
            </a:r>
            <a:endParaRPr/>
          </a:p>
        </p:txBody>
      </p:sp>
      <p:sp>
        <p:nvSpPr>
          <p:cNvPr id="675" name="Google Shape;675;p71"/>
          <p:cNvSpPr txBox="1"/>
          <p:nvPr>
            <p:ph idx="1" type="body"/>
          </p:nvPr>
        </p:nvSpPr>
        <p:spPr>
          <a:xfrm>
            <a:off x="2794800" y="1522050"/>
            <a:ext cx="6010800" cy="2911200"/>
          </a:xfrm>
          <a:prstGeom prst="rect">
            <a:avLst/>
          </a:prstGeom>
        </p:spPr>
        <p:txBody>
          <a:bodyPr anchorCtr="0" anchor="t" bIns="91425" lIns="91425" spcFirstLastPara="1" rIns="91425" wrap="square" tIns="91425">
            <a:normAutofit lnSpcReduction="10000"/>
          </a:bodyPr>
          <a:lstStyle/>
          <a:p>
            <a:pPr indent="-374650" lvl="0" marL="457200" rtl="0" algn="l">
              <a:spcBef>
                <a:spcPts val="0"/>
              </a:spcBef>
              <a:spcAft>
                <a:spcPts val="0"/>
              </a:spcAft>
              <a:buSzPts val="2300"/>
              <a:buChar char="●"/>
            </a:pPr>
            <a:r>
              <a:rPr lang="en"/>
              <a:t>P</a:t>
            </a:r>
            <a:r>
              <a:rPr lang="en"/>
              <a:t>rocess of determining DNA sequences of an organism’s genome </a:t>
            </a:r>
            <a:endParaRPr/>
          </a:p>
          <a:p>
            <a:pPr indent="0" lvl="0" marL="457200" rtl="0" algn="l">
              <a:spcBef>
                <a:spcPts val="1200"/>
              </a:spcBef>
              <a:spcAft>
                <a:spcPts val="0"/>
              </a:spcAft>
              <a:buNone/>
            </a:pPr>
            <a:r>
              <a:t/>
            </a:r>
            <a:endParaRPr/>
          </a:p>
          <a:p>
            <a:pPr indent="-374650" lvl="0" marL="457200" rtl="0" algn="l">
              <a:spcBef>
                <a:spcPts val="1200"/>
              </a:spcBef>
              <a:spcAft>
                <a:spcPts val="0"/>
              </a:spcAft>
              <a:buSzPts val="2300"/>
              <a:buChar char="●"/>
            </a:pPr>
            <a:r>
              <a:rPr lang="en"/>
              <a:t>Used to identify functional variants associated with disease</a:t>
            </a:r>
            <a:endParaRPr/>
          </a:p>
          <a:p>
            <a:pPr indent="0" lvl="0" marL="0" rtl="0" algn="l">
              <a:spcBef>
                <a:spcPts val="1200"/>
              </a:spcBef>
              <a:spcAft>
                <a:spcPts val="1200"/>
              </a:spcAft>
              <a:buNone/>
            </a:pPr>
            <a:r>
              <a:t/>
            </a:r>
            <a:endParaRPr/>
          </a:p>
        </p:txBody>
      </p:sp>
      <p:pic>
        <p:nvPicPr>
          <p:cNvPr id="676" name="Google Shape;676;p71"/>
          <p:cNvPicPr preferRelativeResize="0"/>
          <p:nvPr/>
        </p:nvPicPr>
        <p:blipFill rotWithShape="1">
          <a:blip r:embed="rId3">
            <a:alphaModFix/>
          </a:blip>
          <a:srcRect b="38325" l="31783" r="26805" t="25225"/>
          <a:stretch/>
        </p:blipFill>
        <p:spPr>
          <a:xfrm rot="-548882">
            <a:off x="-26229" y="2964773"/>
            <a:ext cx="3149081" cy="1940749"/>
          </a:xfrm>
          <a:prstGeom prst="rect">
            <a:avLst/>
          </a:prstGeom>
          <a:noFill/>
          <a:ln>
            <a:noFill/>
          </a:ln>
        </p:spPr>
      </p:pic>
      <p:sp>
        <p:nvSpPr>
          <p:cNvPr id="677" name="Google Shape;677;p71"/>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1233025" y="381000"/>
            <a:ext cx="79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90"/>
              <a:t>Advantages and Disadvantages of WGS and WXS:</a:t>
            </a:r>
            <a:endParaRPr sz="2990"/>
          </a:p>
        </p:txBody>
      </p:sp>
      <p:sp>
        <p:nvSpPr>
          <p:cNvPr id="683" name="Google Shape;683;p72"/>
          <p:cNvSpPr txBox="1"/>
          <p:nvPr>
            <p:ph idx="1" type="body"/>
          </p:nvPr>
        </p:nvSpPr>
        <p:spPr>
          <a:xfrm>
            <a:off x="0" y="1338625"/>
            <a:ext cx="6408900" cy="3287400"/>
          </a:xfrm>
          <a:prstGeom prst="rect">
            <a:avLst/>
          </a:prstGeom>
        </p:spPr>
        <p:txBody>
          <a:bodyPr anchorCtr="0" anchor="t" bIns="91425" lIns="91425" spcFirstLastPara="1" rIns="91425" wrap="square" tIns="91425">
            <a:normAutofit fontScale="85000"/>
          </a:bodyPr>
          <a:lstStyle/>
          <a:p>
            <a:pPr indent="-352742" lvl="0" marL="457200" rtl="0" algn="l">
              <a:spcBef>
                <a:spcPts val="0"/>
              </a:spcBef>
              <a:spcAft>
                <a:spcPts val="0"/>
              </a:spcAft>
              <a:buSzPct val="100000"/>
              <a:buChar char="●"/>
            </a:pPr>
            <a:r>
              <a:rPr lang="en"/>
              <a:t>WGS Advantages: </a:t>
            </a:r>
            <a:endParaRPr/>
          </a:p>
          <a:p>
            <a:pPr indent="-341947" lvl="1" marL="914400" rtl="0" algn="l">
              <a:spcBef>
                <a:spcPts val="0"/>
              </a:spcBef>
              <a:spcAft>
                <a:spcPts val="0"/>
              </a:spcAft>
              <a:buSzPct val="100000"/>
              <a:buChar char="○"/>
            </a:pPr>
            <a:r>
              <a:rPr lang="en"/>
              <a:t>M</a:t>
            </a:r>
            <a:r>
              <a:rPr lang="en"/>
              <a:t>ost complete account of individual variation</a:t>
            </a:r>
            <a:endParaRPr/>
          </a:p>
          <a:p>
            <a:pPr indent="-341947" lvl="1" marL="914400" rtl="0" algn="l">
              <a:spcBef>
                <a:spcPts val="0"/>
              </a:spcBef>
              <a:spcAft>
                <a:spcPts val="0"/>
              </a:spcAft>
              <a:buSzPct val="100000"/>
              <a:buChar char="○"/>
            </a:pPr>
            <a:r>
              <a:rPr lang="en"/>
              <a:t>Allows for discovery to identify causative variants in protein-coding and regulatory regions of the genome</a:t>
            </a:r>
            <a:endParaRPr/>
          </a:p>
          <a:p>
            <a:pPr indent="-352742" lvl="0" marL="457200" rtl="0" algn="l">
              <a:spcBef>
                <a:spcPts val="0"/>
              </a:spcBef>
              <a:spcAft>
                <a:spcPts val="0"/>
              </a:spcAft>
              <a:buSzPct val="100000"/>
              <a:buChar char="●"/>
            </a:pPr>
            <a:r>
              <a:rPr lang="en"/>
              <a:t>WGS Disadvantages</a:t>
            </a:r>
            <a:endParaRPr/>
          </a:p>
          <a:p>
            <a:pPr indent="-341947" lvl="1" marL="914400" rtl="0" algn="l">
              <a:spcBef>
                <a:spcPts val="0"/>
              </a:spcBef>
              <a:spcAft>
                <a:spcPts val="0"/>
              </a:spcAft>
              <a:buSzPct val="100000"/>
              <a:buChar char="○"/>
            </a:pPr>
            <a:r>
              <a:rPr lang="en"/>
              <a:t>Higher cost relative to sequencing protein coding only regions (2-3x higher)</a:t>
            </a:r>
            <a:endParaRPr/>
          </a:p>
          <a:p>
            <a:pPr indent="-341947" lvl="1" marL="914400" rtl="0" algn="l">
              <a:spcBef>
                <a:spcPts val="0"/>
              </a:spcBef>
              <a:spcAft>
                <a:spcPts val="0"/>
              </a:spcAft>
              <a:buSzPct val="100000"/>
              <a:buChar char="○"/>
            </a:pPr>
            <a:r>
              <a:rPr lang="en"/>
              <a:t>Data generated is much greater with WGS, requiring more robust storage and analysis solutions</a:t>
            </a:r>
            <a:endParaRPr/>
          </a:p>
        </p:txBody>
      </p:sp>
      <p:pic>
        <p:nvPicPr>
          <p:cNvPr id="684" name="Google Shape;684;p72"/>
          <p:cNvPicPr preferRelativeResize="0"/>
          <p:nvPr/>
        </p:nvPicPr>
        <p:blipFill rotWithShape="1">
          <a:blip r:embed="rId3">
            <a:alphaModFix/>
          </a:blip>
          <a:srcRect b="31967" l="9823" r="47130" t="29779"/>
          <a:stretch/>
        </p:blipFill>
        <p:spPr>
          <a:xfrm>
            <a:off x="6174750" y="1794775"/>
            <a:ext cx="2768123" cy="1722374"/>
          </a:xfrm>
          <a:prstGeom prst="rect">
            <a:avLst/>
          </a:prstGeom>
          <a:noFill/>
          <a:ln>
            <a:noFill/>
          </a:ln>
        </p:spPr>
      </p:pic>
      <p:sp>
        <p:nvSpPr>
          <p:cNvPr id="685" name="Google Shape;685;p72"/>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Considerations:</a:t>
            </a:r>
            <a:endParaRPr/>
          </a:p>
        </p:txBody>
      </p:sp>
      <p:sp>
        <p:nvSpPr>
          <p:cNvPr id="691" name="Google Shape;691;p73"/>
          <p:cNvSpPr txBox="1"/>
          <p:nvPr>
            <p:ph idx="1" type="body"/>
          </p:nvPr>
        </p:nvSpPr>
        <p:spPr>
          <a:xfrm>
            <a:off x="116675" y="2164200"/>
            <a:ext cx="7038900" cy="21642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Genome</a:t>
            </a:r>
            <a:r>
              <a:rPr lang="en"/>
              <a:t> type/size</a:t>
            </a:r>
            <a:endParaRPr/>
          </a:p>
          <a:p>
            <a:pPr indent="-374650" lvl="0" marL="457200" rtl="0" algn="l">
              <a:spcBef>
                <a:spcPts val="0"/>
              </a:spcBef>
              <a:spcAft>
                <a:spcPts val="0"/>
              </a:spcAft>
              <a:buSzPts val="2300"/>
              <a:buChar char="●"/>
            </a:pPr>
            <a:r>
              <a:rPr lang="en"/>
              <a:t>Coverage requirements</a:t>
            </a:r>
            <a:endParaRPr/>
          </a:p>
          <a:p>
            <a:pPr indent="-374650" lvl="0" marL="457200" rtl="0" algn="l">
              <a:spcBef>
                <a:spcPts val="0"/>
              </a:spcBef>
              <a:spcAft>
                <a:spcPts val="0"/>
              </a:spcAft>
              <a:buSzPts val="2300"/>
              <a:buChar char="●"/>
            </a:pPr>
            <a:r>
              <a:rPr lang="en"/>
              <a:t>Tissue source: fresh tissue, FFPE, blood</a:t>
            </a:r>
            <a:endParaRPr/>
          </a:p>
          <a:p>
            <a:pPr indent="-374650" lvl="0" marL="457200" rtl="0" algn="l">
              <a:spcBef>
                <a:spcPts val="0"/>
              </a:spcBef>
              <a:spcAft>
                <a:spcPts val="0"/>
              </a:spcAft>
              <a:buSzPts val="2300"/>
              <a:buChar char="●"/>
            </a:pPr>
            <a:r>
              <a:rPr lang="en"/>
              <a:t>Library preparation protocol: PCR vs PCR-free</a:t>
            </a:r>
            <a:endParaRPr/>
          </a:p>
          <a:p>
            <a:pPr indent="-374650" lvl="0" marL="457200" rtl="0" algn="l">
              <a:spcBef>
                <a:spcPts val="0"/>
              </a:spcBef>
              <a:spcAft>
                <a:spcPts val="0"/>
              </a:spcAft>
              <a:buSzPts val="2300"/>
              <a:buChar char="●"/>
            </a:pPr>
            <a:r>
              <a:rPr i="1" lang="en"/>
              <a:t>For WXS only</a:t>
            </a:r>
            <a:r>
              <a:rPr lang="en"/>
              <a:t>: the enrichment method used</a:t>
            </a:r>
            <a:endParaRPr/>
          </a:p>
        </p:txBody>
      </p:sp>
      <p:pic>
        <p:nvPicPr>
          <p:cNvPr id="692" name="Google Shape;692;p73"/>
          <p:cNvPicPr preferRelativeResize="0"/>
          <p:nvPr/>
        </p:nvPicPr>
        <p:blipFill rotWithShape="1">
          <a:blip r:embed="rId3">
            <a:alphaModFix/>
          </a:blip>
          <a:srcRect b="0" l="0" r="21179" t="11964"/>
          <a:stretch/>
        </p:blipFill>
        <p:spPr>
          <a:xfrm rot="983580">
            <a:off x="5989835" y="1084327"/>
            <a:ext cx="2791575" cy="2810393"/>
          </a:xfrm>
          <a:prstGeom prst="rect">
            <a:avLst/>
          </a:prstGeom>
          <a:noFill/>
          <a:ln>
            <a:noFill/>
          </a:ln>
        </p:spPr>
      </p:pic>
      <p:sp>
        <p:nvSpPr>
          <p:cNvPr id="693" name="Google Shape;693;p73"/>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4"/>
          <p:cNvSpPr txBox="1"/>
          <p:nvPr>
            <p:ph type="title"/>
          </p:nvPr>
        </p:nvSpPr>
        <p:spPr>
          <a:xfrm>
            <a:off x="1200000" y="1771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Pipeline Overview:</a:t>
            </a:r>
            <a:endParaRPr sz="3300"/>
          </a:p>
        </p:txBody>
      </p:sp>
      <p:sp>
        <p:nvSpPr>
          <p:cNvPr id="699" name="Google Shape;699;p74"/>
          <p:cNvSpPr txBox="1"/>
          <p:nvPr>
            <p:ph idx="1" type="body"/>
          </p:nvPr>
        </p:nvSpPr>
        <p:spPr>
          <a:xfrm>
            <a:off x="0" y="4796700"/>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Image made by Samara Ona on BioRender, modified by Candace Savonen</a:t>
            </a:r>
            <a:endParaRPr/>
          </a:p>
        </p:txBody>
      </p:sp>
      <p:pic>
        <p:nvPicPr>
          <p:cNvPr id="700" name="Google Shape;700;p74"/>
          <p:cNvPicPr preferRelativeResize="0"/>
          <p:nvPr/>
        </p:nvPicPr>
        <p:blipFill rotWithShape="1">
          <a:blip r:embed="rId3">
            <a:alphaModFix/>
          </a:blip>
          <a:srcRect b="17614" l="0" r="18099" t="0"/>
          <a:stretch/>
        </p:blipFill>
        <p:spPr>
          <a:xfrm>
            <a:off x="1496188" y="281850"/>
            <a:ext cx="6151624" cy="4332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ph idx="1" type="body"/>
          </p:nvPr>
        </p:nvSpPr>
        <p:spPr>
          <a:xfrm>
            <a:off x="554025" y="4699688"/>
            <a:ext cx="6936000" cy="523800"/>
          </a:xfrm>
          <a:prstGeom prst="rect">
            <a:avLst/>
          </a:prstGeom>
        </p:spPr>
        <p:txBody>
          <a:bodyPr anchorCtr="0" anchor="ctr" bIns="64225" lIns="64225" spcFirstLastPara="1" rIns="64225" wrap="square" tIns="64225">
            <a:normAutofit/>
          </a:bodyPr>
          <a:lstStyle/>
          <a:p>
            <a:pPr indent="0" lvl="0" marL="0" rtl="0" algn="l">
              <a:spcBef>
                <a:spcPts val="0"/>
              </a:spcBef>
              <a:spcAft>
                <a:spcPts val="0"/>
              </a:spcAft>
              <a:buNone/>
            </a:pPr>
            <a:r>
              <a:rPr lang="en"/>
              <a:t>Image by candace Savonen with Avataars and Openmoji.org</a:t>
            </a:r>
            <a:endParaRPr/>
          </a:p>
        </p:txBody>
      </p:sp>
      <p:pic>
        <p:nvPicPr>
          <p:cNvPr id="320" name="Google Shape;320;p30"/>
          <p:cNvPicPr preferRelativeResize="0"/>
          <p:nvPr/>
        </p:nvPicPr>
        <p:blipFill>
          <a:blip r:embed="rId3">
            <a:alphaModFix/>
          </a:blip>
          <a:stretch>
            <a:fillRect/>
          </a:stretch>
        </p:blipFill>
        <p:spPr>
          <a:xfrm>
            <a:off x="1134250" y="1648933"/>
            <a:ext cx="1611701" cy="1611701"/>
          </a:xfrm>
          <a:prstGeom prst="rect">
            <a:avLst/>
          </a:prstGeom>
          <a:noFill/>
          <a:ln>
            <a:noFill/>
          </a:ln>
        </p:spPr>
      </p:pic>
      <p:pic>
        <p:nvPicPr>
          <p:cNvPr id="321" name="Google Shape;321;p30"/>
          <p:cNvPicPr preferRelativeResize="0"/>
          <p:nvPr/>
        </p:nvPicPr>
        <p:blipFill>
          <a:blip r:embed="rId4">
            <a:alphaModFix/>
          </a:blip>
          <a:stretch>
            <a:fillRect/>
          </a:stretch>
        </p:blipFill>
        <p:spPr>
          <a:xfrm rot="-5399912">
            <a:off x="1639599" y="1529564"/>
            <a:ext cx="601007" cy="600997"/>
          </a:xfrm>
          <a:prstGeom prst="rect">
            <a:avLst/>
          </a:prstGeom>
          <a:noFill/>
          <a:ln>
            <a:noFill/>
          </a:ln>
        </p:spPr>
      </p:pic>
      <p:pic>
        <p:nvPicPr>
          <p:cNvPr id="322" name="Google Shape;322;p30"/>
          <p:cNvPicPr preferRelativeResize="0"/>
          <p:nvPr/>
        </p:nvPicPr>
        <p:blipFill>
          <a:blip r:embed="rId5">
            <a:alphaModFix/>
          </a:blip>
          <a:stretch>
            <a:fillRect/>
          </a:stretch>
        </p:blipFill>
        <p:spPr>
          <a:xfrm>
            <a:off x="3433375" y="1474850"/>
            <a:ext cx="1709376" cy="1709376"/>
          </a:xfrm>
          <a:prstGeom prst="rect">
            <a:avLst/>
          </a:prstGeom>
          <a:noFill/>
          <a:ln>
            <a:noFill/>
          </a:ln>
        </p:spPr>
      </p:pic>
      <p:sp>
        <p:nvSpPr>
          <p:cNvPr id="323" name="Google Shape;323;p30"/>
          <p:cNvSpPr/>
          <p:nvPr/>
        </p:nvSpPr>
        <p:spPr>
          <a:xfrm>
            <a:off x="2908625" y="1541400"/>
            <a:ext cx="3282756" cy="600898"/>
          </a:xfrm>
          <a:custGeom>
            <a:rect b="b" l="l" r="r" t="t"/>
            <a:pathLst>
              <a:path extrusionOk="0" h="22495" w="82945">
                <a:moveTo>
                  <a:pt x="0" y="22495"/>
                </a:moveTo>
                <a:cubicBezTo>
                  <a:pt x="6079" y="18748"/>
                  <a:pt x="22652" y="93"/>
                  <a:pt x="36476" y="10"/>
                </a:cubicBezTo>
                <a:cubicBezTo>
                  <a:pt x="50300" y="-73"/>
                  <a:pt x="75200" y="18332"/>
                  <a:pt x="82945" y="21996"/>
                </a:cubicBezTo>
              </a:path>
            </a:pathLst>
          </a:custGeom>
          <a:noFill/>
          <a:ln cap="flat" cmpd="sng" w="38100">
            <a:solidFill>
              <a:schemeClr val="dk2"/>
            </a:solidFill>
            <a:prstDash val="solid"/>
            <a:round/>
            <a:headEnd len="med" w="med" type="none"/>
            <a:tailEnd len="med" w="med" type="triangle"/>
          </a:ln>
        </p:spPr>
      </p:sp>
      <p:sp>
        <p:nvSpPr>
          <p:cNvPr id="324" name="Google Shape;324;p30"/>
          <p:cNvSpPr/>
          <p:nvPr/>
        </p:nvSpPr>
        <p:spPr>
          <a:xfrm>
            <a:off x="3443875" y="3501550"/>
            <a:ext cx="1900800" cy="600900"/>
          </a:xfrm>
          <a:prstGeom prst="wedgeRectCallout">
            <a:avLst>
              <a:gd fmla="val 9192" name="adj1"/>
              <a:gd fmla="val -148232"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r>
              <a:rPr lang="en"/>
              <a:t>our data are ready.</a:t>
            </a:r>
            <a:endParaRPr/>
          </a:p>
        </p:txBody>
      </p:sp>
      <p:pic>
        <p:nvPicPr>
          <p:cNvPr id="325" name="Google Shape;325;p30"/>
          <p:cNvPicPr preferRelativeResize="0"/>
          <p:nvPr/>
        </p:nvPicPr>
        <p:blipFill>
          <a:blip r:embed="rId6">
            <a:alphaModFix/>
          </a:blip>
          <a:stretch>
            <a:fillRect/>
          </a:stretch>
        </p:blipFill>
        <p:spPr>
          <a:xfrm>
            <a:off x="6757600" y="707300"/>
            <a:ext cx="767550" cy="767550"/>
          </a:xfrm>
          <a:prstGeom prst="rect">
            <a:avLst/>
          </a:prstGeom>
          <a:noFill/>
          <a:ln>
            <a:noFill/>
          </a:ln>
        </p:spPr>
      </p:pic>
      <p:pic>
        <p:nvPicPr>
          <p:cNvPr id="326" name="Google Shape;326;p30"/>
          <p:cNvPicPr preferRelativeResize="0"/>
          <p:nvPr/>
        </p:nvPicPr>
        <p:blipFill>
          <a:blip r:embed="rId7">
            <a:alphaModFix/>
          </a:blip>
          <a:stretch>
            <a:fillRect/>
          </a:stretch>
        </p:blipFill>
        <p:spPr>
          <a:xfrm>
            <a:off x="6191375" y="1665261"/>
            <a:ext cx="1709375" cy="18129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5"/>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Pre-Processing:</a:t>
            </a:r>
            <a:endParaRPr/>
          </a:p>
        </p:txBody>
      </p:sp>
      <p:pic>
        <p:nvPicPr>
          <p:cNvPr id="706" name="Google Shape;706;p75"/>
          <p:cNvPicPr preferRelativeResize="0"/>
          <p:nvPr/>
        </p:nvPicPr>
        <p:blipFill rotWithShape="1">
          <a:blip r:embed="rId3">
            <a:alphaModFix/>
          </a:blip>
          <a:srcRect b="57773" l="4049" r="3717" t="16431"/>
          <a:stretch/>
        </p:blipFill>
        <p:spPr>
          <a:xfrm>
            <a:off x="0" y="1768225"/>
            <a:ext cx="9143997" cy="1607058"/>
          </a:xfrm>
          <a:prstGeom prst="rect">
            <a:avLst/>
          </a:prstGeom>
          <a:noFill/>
          <a:ln>
            <a:noFill/>
          </a:ln>
        </p:spPr>
      </p:pic>
      <p:sp>
        <p:nvSpPr>
          <p:cNvPr id="707" name="Google Shape;707;p75"/>
          <p:cNvSpPr txBox="1"/>
          <p:nvPr>
            <p:ph idx="1" type="body"/>
          </p:nvPr>
        </p:nvSpPr>
        <p:spPr>
          <a:xfrm>
            <a:off x="0" y="4796700"/>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Image made by Claire Mills using</a:t>
            </a:r>
            <a:r>
              <a:rPr lang="en"/>
              <a:t> BioRender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6"/>
          <p:cNvSpPr txBox="1"/>
          <p:nvPr>
            <p:ph type="title"/>
          </p:nvPr>
        </p:nvSpPr>
        <p:spPr>
          <a:xfrm>
            <a:off x="1093400" y="668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Commonly Used Tools:</a:t>
            </a:r>
            <a:endParaRPr/>
          </a:p>
        </p:txBody>
      </p:sp>
      <p:graphicFrame>
        <p:nvGraphicFramePr>
          <p:cNvPr id="713" name="Google Shape;713;p76"/>
          <p:cNvGraphicFramePr/>
          <p:nvPr/>
        </p:nvGraphicFramePr>
        <p:xfrm>
          <a:off x="1176025" y="980900"/>
          <a:ext cx="3000000" cy="3000000"/>
        </p:xfrm>
        <a:graphic>
          <a:graphicData uri="http://schemas.openxmlformats.org/drawingml/2006/table">
            <a:tbl>
              <a:tblPr>
                <a:noFill/>
                <a:tableStyleId>{B9BB72A7-9792-4891-8875-51489309AA93}</a:tableStyleId>
              </a:tblPr>
              <a:tblGrid>
                <a:gridCol w="1572275"/>
                <a:gridCol w="1770100"/>
                <a:gridCol w="1560625"/>
                <a:gridCol w="1386100"/>
                <a:gridCol w="1572275"/>
              </a:tblGrid>
              <a:tr h="659825">
                <a:tc>
                  <a:txBody>
                    <a:bodyPr/>
                    <a:lstStyle/>
                    <a:p>
                      <a:pPr indent="0" lvl="0" marL="0" rtl="0" algn="l">
                        <a:spcBef>
                          <a:spcPts val="0"/>
                        </a:spcBef>
                        <a:spcAft>
                          <a:spcPts val="0"/>
                        </a:spcAft>
                        <a:buNone/>
                      </a:pPr>
                      <a:r>
                        <a:rPr b="1" lang="en"/>
                        <a:t>Data Pre-processing </a:t>
                      </a:r>
                      <a:endParaRPr b="1"/>
                    </a:p>
                  </a:txBody>
                  <a:tcPr marT="91425" marB="91425" marR="91425" marL="91425"/>
                </a:tc>
                <a:tc>
                  <a:txBody>
                    <a:bodyPr/>
                    <a:lstStyle/>
                    <a:p>
                      <a:pPr indent="0" lvl="0" marL="0" rtl="0" algn="l">
                        <a:spcBef>
                          <a:spcPts val="0"/>
                        </a:spcBef>
                        <a:spcAft>
                          <a:spcPts val="0"/>
                        </a:spcAft>
                        <a:buNone/>
                      </a:pPr>
                      <a:r>
                        <a:rPr b="1" lang="en"/>
                        <a:t>Somatic/Germline Variant Calling</a:t>
                      </a:r>
                      <a:endParaRPr b="1"/>
                    </a:p>
                  </a:txBody>
                  <a:tcPr marT="91425" marB="91425" marR="91425" marL="91425"/>
                </a:tc>
                <a:tc>
                  <a:txBody>
                    <a:bodyPr/>
                    <a:lstStyle/>
                    <a:p>
                      <a:pPr indent="0" lvl="0" marL="0" rtl="0" algn="l">
                        <a:spcBef>
                          <a:spcPts val="0"/>
                        </a:spcBef>
                        <a:spcAft>
                          <a:spcPts val="0"/>
                        </a:spcAft>
                        <a:buNone/>
                      </a:pPr>
                      <a:r>
                        <a:rPr b="1" lang="en"/>
                        <a:t>Variant Calling Annotations</a:t>
                      </a:r>
                      <a:endParaRPr b="1"/>
                    </a:p>
                  </a:txBody>
                  <a:tcPr marT="91425" marB="91425" marR="91425" marL="91425"/>
                </a:tc>
                <a:tc>
                  <a:txBody>
                    <a:bodyPr/>
                    <a:lstStyle/>
                    <a:p>
                      <a:pPr indent="0" lvl="0" marL="0" rtl="0" algn="l">
                        <a:spcBef>
                          <a:spcPts val="0"/>
                        </a:spcBef>
                        <a:spcAft>
                          <a:spcPts val="0"/>
                        </a:spcAft>
                        <a:buNone/>
                      </a:pPr>
                      <a:r>
                        <a:rPr b="1" lang="en"/>
                        <a:t>Copy Number Variation</a:t>
                      </a:r>
                      <a:endParaRPr b="1"/>
                    </a:p>
                  </a:txBody>
                  <a:tcPr marT="91425" marB="91425" marR="91425" marL="91425"/>
                </a:tc>
                <a:tc>
                  <a:txBody>
                    <a:bodyPr/>
                    <a:lstStyle/>
                    <a:p>
                      <a:pPr indent="0" lvl="0" marL="0" rtl="0" algn="l">
                        <a:spcBef>
                          <a:spcPts val="0"/>
                        </a:spcBef>
                        <a:spcAft>
                          <a:spcPts val="0"/>
                        </a:spcAft>
                        <a:buNone/>
                      </a:pPr>
                      <a:r>
                        <a:rPr b="1" lang="en"/>
                        <a:t>Data Visualization</a:t>
                      </a:r>
                      <a:endParaRPr b="1"/>
                    </a:p>
                  </a:txBody>
                  <a:tcPr marT="91425" marB="91425" marR="91425" marL="91425"/>
                </a:tc>
              </a:tr>
              <a:tr h="396200">
                <a:tc>
                  <a:txBody>
                    <a:bodyPr/>
                    <a:lstStyle/>
                    <a:p>
                      <a:pPr indent="0" lvl="0" marL="0" rtl="0" algn="l">
                        <a:spcBef>
                          <a:spcPts val="0"/>
                        </a:spcBef>
                        <a:spcAft>
                          <a:spcPts val="0"/>
                        </a:spcAft>
                        <a:buNone/>
                      </a:pPr>
                      <a:r>
                        <a:rPr lang="en"/>
                        <a:t>Bedtools</a:t>
                      </a:r>
                      <a:endParaRPr/>
                    </a:p>
                  </a:txBody>
                  <a:tcPr marT="91425" marB="91425" marR="91425" marL="91425"/>
                </a:tc>
                <a:tc>
                  <a:txBody>
                    <a:bodyPr/>
                    <a:lstStyle/>
                    <a:p>
                      <a:pPr indent="0" lvl="0" marL="0" rtl="0" algn="l">
                        <a:spcBef>
                          <a:spcPts val="0"/>
                        </a:spcBef>
                        <a:spcAft>
                          <a:spcPts val="0"/>
                        </a:spcAft>
                        <a:buNone/>
                      </a:pPr>
                      <a:r>
                        <a:rPr lang="en"/>
                        <a:t>Mutect2</a:t>
                      </a:r>
                      <a:endParaRPr/>
                    </a:p>
                  </a:txBody>
                  <a:tcPr marT="91425" marB="91425" marR="91425" marL="91425"/>
                </a:tc>
                <a:tc>
                  <a:txBody>
                    <a:bodyPr/>
                    <a:lstStyle/>
                    <a:p>
                      <a:pPr indent="0" lvl="0" marL="0" rtl="0" algn="l">
                        <a:spcBef>
                          <a:spcPts val="0"/>
                        </a:spcBef>
                        <a:spcAft>
                          <a:spcPts val="0"/>
                        </a:spcAft>
                        <a:buNone/>
                      </a:pPr>
                      <a:r>
                        <a:rPr lang="en"/>
                        <a:t>Annovar</a:t>
                      </a:r>
                      <a:endParaRPr/>
                    </a:p>
                  </a:txBody>
                  <a:tcPr marT="91425" marB="91425" marR="91425" marL="91425"/>
                </a:tc>
                <a:tc>
                  <a:txBody>
                    <a:bodyPr/>
                    <a:lstStyle/>
                    <a:p>
                      <a:pPr indent="0" lvl="0" marL="0" rtl="0" algn="l">
                        <a:spcBef>
                          <a:spcPts val="0"/>
                        </a:spcBef>
                        <a:spcAft>
                          <a:spcPts val="0"/>
                        </a:spcAft>
                        <a:buNone/>
                      </a:pPr>
                      <a:r>
                        <a:rPr lang="en"/>
                        <a:t>GATK</a:t>
                      </a:r>
                      <a:endParaRPr/>
                    </a:p>
                  </a:txBody>
                  <a:tcPr marT="91425" marB="91425" marR="91425" marL="91425"/>
                </a:tc>
                <a:tc>
                  <a:txBody>
                    <a:bodyPr/>
                    <a:lstStyle/>
                    <a:p>
                      <a:pPr indent="0" lvl="0" marL="0" rtl="0" algn="l">
                        <a:spcBef>
                          <a:spcPts val="0"/>
                        </a:spcBef>
                        <a:spcAft>
                          <a:spcPts val="0"/>
                        </a:spcAft>
                        <a:buNone/>
                      </a:pPr>
                      <a:r>
                        <a:rPr lang="en"/>
                        <a:t>IGV</a:t>
                      </a:r>
                      <a:endParaRPr/>
                    </a:p>
                  </a:txBody>
                  <a:tcPr marT="91425" marB="91425" marR="91425" marL="91425"/>
                </a:tc>
              </a:tr>
              <a:tr h="396200">
                <a:tc>
                  <a:txBody>
                    <a:bodyPr/>
                    <a:lstStyle/>
                    <a:p>
                      <a:pPr indent="0" lvl="0" marL="0" rtl="0" algn="l">
                        <a:spcBef>
                          <a:spcPts val="0"/>
                        </a:spcBef>
                        <a:spcAft>
                          <a:spcPts val="0"/>
                        </a:spcAft>
                        <a:buNone/>
                      </a:pPr>
                      <a:r>
                        <a:rPr lang="en"/>
                        <a:t>Samtools</a:t>
                      </a:r>
                      <a:endParaRPr/>
                    </a:p>
                  </a:txBody>
                  <a:tcPr marT="91425" marB="91425" marR="91425" marL="91425"/>
                </a:tc>
                <a:tc>
                  <a:txBody>
                    <a:bodyPr/>
                    <a:lstStyle/>
                    <a:p>
                      <a:pPr indent="0" lvl="0" marL="0" rtl="0" algn="l">
                        <a:spcBef>
                          <a:spcPts val="0"/>
                        </a:spcBef>
                        <a:spcAft>
                          <a:spcPts val="0"/>
                        </a:spcAft>
                        <a:buNone/>
                      </a:pPr>
                      <a:r>
                        <a:rPr lang="en"/>
                        <a:t>Varscan 2</a:t>
                      </a:r>
                      <a:endParaRPr/>
                    </a:p>
                  </a:txBody>
                  <a:tcPr marT="91425" marB="91425" marR="91425" marL="91425"/>
                </a:tc>
                <a:tc>
                  <a:txBody>
                    <a:bodyPr/>
                    <a:lstStyle/>
                    <a:p>
                      <a:pPr indent="0" lvl="0" marL="0" rtl="0" algn="l">
                        <a:spcBef>
                          <a:spcPts val="0"/>
                        </a:spcBef>
                        <a:spcAft>
                          <a:spcPts val="0"/>
                        </a:spcAft>
                        <a:buNone/>
                      </a:pPr>
                      <a:r>
                        <a:rPr lang="en"/>
                        <a:t>GENCODE</a:t>
                      </a:r>
                      <a:endParaRPr/>
                    </a:p>
                  </a:txBody>
                  <a:tcPr marT="91425" marB="91425" marR="91425" marL="91425"/>
                </a:tc>
                <a:tc>
                  <a:txBody>
                    <a:bodyPr/>
                    <a:lstStyle/>
                    <a:p>
                      <a:pPr indent="0" lvl="0" marL="0" rtl="0" algn="l">
                        <a:spcBef>
                          <a:spcPts val="0"/>
                        </a:spcBef>
                        <a:spcAft>
                          <a:spcPts val="0"/>
                        </a:spcAft>
                        <a:buNone/>
                      </a:pPr>
                      <a:r>
                        <a:rPr lang="en"/>
                        <a:t>AscatNGS</a:t>
                      </a:r>
                      <a:endParaRPr/>
                    </a:p>
                  </a:txBody>
                  <a:tcPr marT="91425" marB="91425" marR="91425" marL="91425"/>
                </a:tc>
                <a:tc>
                  <a:txBody>
                    <a:bodyPr/>
                    <a:lstStyle/>
                    <a:p>
                      <a:pPr indent="0" lvl="0" marL="0" rtl="0" algn="l">
                        <a:spcBef>
                          <a:spcPts val="0"/>
                        </a:spcBef>
                        <a:spcAft>
                          <a:spcPts val="0"/>
                        </a:spcAft>
                        <a:buNone/>
                      </a:pPr>
                      <a:r>
                        <a:rPr lang="en"/>
                        <a:t>Maftools</a:t>
                      </a:r>
                      <a:endParaRPr/>
                    </a:p>
                  </a:txBody>
                  <a:tcPr marT="91425" marB="91425" marR="91425" marL="91425"/>
                </a:tc>
              </a:tr>
              <a:tr h="396200">
                <a:tc>
                  <a:txBody>
                    <a:bodyPr/>
                    <a:lstStyle/>
                    <a:p>
                      <a:pPr indent="0" lvl="0" marL="0" rtl="0" algn="l">
                        <a:spcBef>
                          <a:spcPts val="0"/>
                        </a:spcBef>
                        <a:spcAft>
                          <a:spcPts val="0"/>
                        </a:spcAft>
                        <a:buNone/>
                      </a:pPr>
                      <a:r>
                        <a:rPr lang="en"/>
                        <a:t>Picard2</a:t>
                      </a:r>
                      <a:endParaRPr/>
                    </a:p>
                  </a:txBody>
                  <a:tcPr marT="91425" marB="91425" marR="91425" marL="91425"/>
                </a:tc>
                <a:tc>
                  <a:txBody>
                    <a:bodyPr/>
                    <a:lstStyle/>
                    <a:p>
                      <a:pPr indent="0" lvl="0" marL="0" rtl="0" algn="l">
                        <a:spcBef>
                          <a:spcPts val="0"/>
                        </a:spcBef>
                        <a:spcAft>
                          <a:spcPts val="0"/>
                        </a:spcAft>
                        <a:buNone/>
                      </a:pPr>
                      <a:r>
                        <a:rPr lang="en"/>
                        <a:t>MuSE</a:t>
                      </a:r>
                      <a:endParaRPr/>
                    </a:p>
                  </a:txBody>
                  <a:tcPr marT="91425" marB="91425" marR="91425" marL="91425"/>
                </a:tc>
                <a:tc>
                  <a:txBody>
                    <a:bodyPr/>
                    <a:lstStyle/>
                    <a:p>
                      <a:pPr indent="0" lvl="0" marL="0" rtl="0" algn="l">
                        <a:spcBef>
                          <a:spcPts val="0"/>
                        </a:spcBef>
                        <a:spcAft>
                          <a:spcPts val="0"/>
                        </a:spcAft>
                        <a:buNone/>
                      </a:pPr>
                      <a:r>
                        <a:rPr lang="en"/>
                        <a:t>dbSNP</a:t>
                      </a:r>
                      <a:endParaRPr/>
                    </a:p>
                  </a:txBody>
                  <a:tcPr marT="91425" marB="91425" marR="91425" marL="91425"/>
                </a:tc>
                <a:tc>
                  <a:txBody>
                    <a:bodyPr/>
                    <a:lstStyle/>
                    <a:p>
                      <a:pPr indent="0" lvl="0" marL="0" rtl="0" algn="l">
                        <a:spcBef>
                          <a:spcPts val="0"/>
                        </a:spcBef>
                        <a:spcAft>
                          <a:spcPts val="0"/>
                        </a:spcAft>
                        <a:buNone/>
                      </a:pPr>
                      <a:r>
                        <a:rPr lang="en"/>
                        <a:t>TITAN CNA</a:t>
                      </a:r>
                      <a:endParaRPr/>
                    </a:p>
                  </a:txBody>
                  <a:tcPr marT="91425" marB="91425" marR="91425" marL="91425"/>
                </a:tc>
                <a:tc>
                  <a:txBody>
                    <a:bodyPr/>
                    <a:lstStyle/>
                    <a:p>
                      <a:pPr indent="0" lvl="0" marL="0" rtl="0" algn="l">
                        <a:spcBef>
                          <a:spcPts val="0"/>
                        </a:spcBef>
                        <a:spcAft>
                          <a:spcPts val="0"/>
                        </a:spcAft>
                        <a:buNone/>
                      </a:pPr>
                      <a:r>
                        <a:rPr lang="en"/>
                        <a:t>Prism</a:t>
                      </a:r>
                      <a:endParaRPr/>
                    </a:p>
                  </a:txBody>
                  <a:tcPr marT="91425" marB="91425" marR="91425" marL="91425"/>
                </a:tc>
              </a:tr>
              <a:tr h="396200">
                <a:tc>
                  <a:txBody>
                    <a:bodyPr/>
                    <a:lstStyle/>
                    <a:p>
                      <a:pPr indent="0" lvl="0" marL="0" rtl="0" algn="l">
                        <a:spcBef>
                          <a:spcPts val="0"/>
                        </a:spcBef>
                        <a:spcAft>
                          <a:spcPts val="0"/>
                        </a:spcAft>
                        <a:buNone/>
                      </a:pPr>
                      <a:r>
                        <a:rPr lang="en"/>
                        <a:t>GATK</a:t>
                      </a:r>
                      <a:endParaRPr/>
                    </a:p>
                  </a:txBody>
                  <a:tcPr marT="91425" marB="91425" marR="91425" marL="91425"/>
                </a:tc>
                <a:tc>
                  <a:txBody>
                    <a:bodyPr/>
                    <a:lstStyle/>
                    <a:p>
                      <a:pPr indent="0" lvl="0" marL="0" rtl="0" algn="l">
                        <a:spcBef>
                          <a:spcPts val="0"/>
                        </a:spcBef>
                        <a:spcAft>
                          <a:spcPts val="0"/>
                        </a:spcAft>
                        <a:buNone/>
                      </a:pPr>
                      <a:r>
                        <a:rPr lang="en"/>
                        <a:t>Svaba</a:t>
                      </a:r>
                      <a:endParaRPr/>
                    </a:p>
                  </a:txBody>
                  <a:tcPr marT="91425" marB="91425" marR="91425" marL="91425"/>
                </a:tc>
                <a:tc>
                  <a:txBody>
                    <a:bodyPr/>
                    <a:lstStyle/>
                    <a:p>
                      <a:pPr indent="0" lvl="0" marL="0" rtl="0" algn="l">
                        <a:spcBef>
                          <a:spcPts val="0"/>
                        </a:spcBef>
                        <a:spcAft>
                          <a:spcPts val="0"/>
                        </a:spcAft>
                        <a:buNone/>
                      </a:pPr>
                      <a:r>
                        <a:rPr lang="en"/>
                        <a:t>Ensembl</a:t>
                      </a:r>
                      <a:endParaRPr/>
                    </a:p>
                  </a:txBody>
                  <a:tcPr marT="91425" marB="91425" marR="91425" marL="91425"/>
                </a:tc>
                <a:tc>
                  <a:txBody>
                    <a:bodyPr/>
                    <a:lstStyle/>
                    <a:p>
                      <a:pPr indent="0" lvl="0" marL="0" rtl="0" algn="l">
                        <a:spcBef>
                          <a:spcPts val="0"/>
                        </a:spcBef>
                        <a:spcAft>
                          <a:spcPts val="0"/>
                        </a:spcAft>
                        <a:buNone/>
                      </a:pPr>
                      <a:r>
                        <a:rPr lang="en"/>
                        <a:t>gGNV</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Strelka2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BIC-seq2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SomaticSniper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Pindel</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Lancet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7"/>
          <p:cNvSpPr txBox="1"/>
          <p:nvPr>
            <p:ph idx="4294967295" type="title"/>
          </p:nvPr>
        </p:nvSpPr>
        <p:spPr>
          <a:xfrm>
            <a:off x="349100" y="322175"/>
            <a:ext cx="8588100" cy="410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Checklist guide for DNA Sequencing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Goals:</a:t>
            </a:r>
            <a:endParaRPr sz="3000"/>
          </a:p>
          <a:p>
            <a:pPr indent="-368299" lvl="0" marL="457200" rtl="0" algn="l">
              <a:spcBef>
                <a:spcPts val="0"/>
              </a:spcBef>
              <a:spcAft>
                <a:spcPts val="0"/>
              </a:spcAft>
              <a:buSzPct val="100000"/>
              <a:buChar char="❏"/>
            </a:pPr>
            <a:r>
              <a:rPr lang="en" sz="2444"/>
              <a:t>What is the biological question/hypothesis? </a:t>
            </a:r>
            <a:endParaRPr sz="2444"/>
          </a:p>
          <a:p>
            <a:pPr indent="-368299" lvl="0" marL="457200" rtl="0" algn="l">
              <a:spcBef>
                <a:spcPts val="0"/>
              </a:spcBef>
              <a:spcAft>
                <a:spcPts val="0"/>
              </a:spcAft>
              <a:buSzPct val="100000"/>
              <a:buChar char="❏"/>
            </a:pPr>
            <a:r>
              <a:rPr lang="en" sz="2444"/>
              <a:t>What is the experimental design?</a:t>
            </a:r>
            <a:endParaRPr sz="2444"/>
          </a:p>
          <a:p>
            <a:pPr indent="0" lvl="0" marL="0" rtl="0" algn="l">
              <a:spcBef>
                <a:spcPts val="0"/>
              </a:spcBef>
              <a:spcAft>
                <a:spcPts val="0"/>
              </a:spcAft>
              <a:buNone/>
            </a:pPr>
            <a:r>
              <a:rPr lang="en" sz="2444"/>
              <a:t>Processing steps: </a:t>
            </a:r>
            <a:endParaRPr sz="2444"/>
          </a:p>
          <a:p>
            <a:pPr indent="-368299" lvl="0" marL="457200" rtl="0" algn="l">
              <a:spcBef>
                <a:spcPts val="0"/>
              </a:spcBef>
              <a:spcAft>
                <a:spcPts val="0"/>
              </a:spcAft>
              <a:buSzPct val="100000"/>
              <a:buChar char="❏"/>
            </a:pPr>
            <a:r>
              <a:rPr lang="en" sz="2444"/>
              <a:t>What was the tissue treatment and source methods? </a:t>
            </a:r>
            <a:endParaRPr sz="2444"/>
          </a:p>
          <a:p>
            <a:pPr indent="-368299" lvl="0" marL="457200" rtl="0" algn="l">
              <a:spcBef>
                <a:spcPts val="0"/>
              </a:spcBef>
              <a:spcAft>
                <a:spcPts val="0"/>
              </a:spcAft>
              <a:buSzPct val="100000"/>
              <a:buChar char="❏"/>
            </a:pPr>
            <a:r>
              <a:rPr lang="en" sz="2444"/>
              <a:t>Is this whole exome or whole genome sequencing?</a:t>
            </a:r>
            <a:endParaRPr sz="2444"/>
          </a:p>
          <a:p>
            <a:pPr indent="-368299" lvl="1" marL="914400" rtl="0" algn="l">
              <a:spcBef>
                <a:spcPts val="0"/>
              </a:spcBef>
              <a:spcAft>
                <a:spcPts val="0"/>
              </a:spcAft>
              <a:buSzPct val="100000"/>
              <a:buChar char="❏"/>
            </a:pPr>
            <a:r>
              <a:rPr lang="en" sz="2444"/>
              <a:t>For exome, what enrichment method was used?</a:t>
            </a:r>
            <a:endParaRPr sz="2444"/>
          </a:p>
          <a:p>
            <a:pPr indent="-368299" lvl="0" marL="457200" rtl="0" algn="l">
              <a:spcBef>
                <a:spcPts val="0"/>
              </a:spcBef>
              <a:spcAft>
                <a:spcPts val="0"/>
              </a:spcAft>
              <a:buSzPct val="100000"/>
              <a:buChar char="❏"/>
            </a:pPr>
            <a:r>
              <a:rPr lang="en" sz="2444"/>
              <a:t>What processing steps have been done? </a:t>
            </a:r>
            <a:endParaRPr sz="2444"/>
          </a:p>
          <a:p>
            <a:pPr indent="-368299" lvl="1" marL="914400" rtl="0" algn="l">
              <a:spcBef>
                <a:spcPts val="0"/>
              </a:spcBef>
              <a:spcAft>
                <a:spcPts val="0"/>
              </a:spcAft>
              <a:buSzPct val="100000"/>
              <a:buChar char="❏"/>
            </a:pPr>
            <a:r>
              <a:rPr lang="en" sz="2444"/>
              <a:t>What tools and parameters were used?</a:t>
            </a:r>
            <a:endParaRPr sz="2444"/>
          </a:p>
          <a:p>
            <a:pPr indent="-368299" lvl="0" marL="457200" rtl="0" algn="l">
              <a:spcBef>
                <a:spcPts val="0"/>
              </a:spcBef>
              <a:spcAft>
                <a:spcPts val="0"/>
              </a:spcAft>
              <a:buSzPct val="100000"/>
              <a:buChar char="❏"/>
            </a:pPr>
            <a:r>
              <a:rPr lang="en" sz="2444"/>
              <a:t>What quality control checks have been done? </a:t>
            </a:r>
            <a:endParaRPr sz="2444"/>
          </a:p>
          <a:p>
            <a:pPr indent="0" lvl="0" marL="45720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719" name="Google Shape;719;p77"/>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http://hutchdatascience.org/Choosing_Genomics_Tools/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8"/>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725" name="Google Shape;725;p78"/>
          <p:cNvSpPr txBox="1"/>
          <p:nvPr>
            <p:ph idx="1" type="body"/>
          </p:nvPr>
        </p:nvSpPr>
        <p:spPr>
          <a:xfrm>
            <a:off x="473400" y="13134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rgbClr val="333333"/>
                </a:solidFill>
                <a:highlight>
                  <a:srgbClr val="FFFFFF"/>
                </a:highlight>
                <a:latin typeface="Montserrat"/>
                <a:ea typeface="Montserrat"/>
                <a:cs typeface="Montserrat"/>
                <a:sym typeface="Montserrat"/>
              </a:rPr>
              <a:t>This chapter will demonstrate how to:</a:t>
            </a:r>
            <a:endParaRPr b="1" sz="2100">
              <a:solidFill>
                <a:srgbClr val="333333"/>
              </a:solidFill>
              <a:highlight>
                <a:srgbClr val="FFFFFF"/>
              </a:highlight>
              <a:latin typeface="Montserrat"/>
              <a:ea typeface="Montserrat"/>
              <a:cs typeface="Montserrat"/>
              <a:sym typeface="Montserrat"/>
            </a:endParaRPr>
          </a:p>
          <a:p>
            <a:pPr indent="-273050" lvl="0" marL="266700" rtl="0" algn="l">
              <a:lnSpc>
                <a:spcPct val="150000"/>
              </a:lnSpc>
              <a:spcBef>
                <a:spcPts val="600"/>
              </a:spcBef>
              <a:spcAft>
                <a:spcPts val="0"/>
              </a:spcAft>
              <a:buClr>
                <a:srgbClr val="333333"/>
              </a:buClr>
              <a:buSzPts val="2100"/>
              <a:buFont typeface="Montserrat"/>
              <a:buChar char="●"/>
            </a:pPr>
            <a:r>
              <a:rPr lang="en" sz="2100">
                <a:solidFill>
                  <a:srgbClr val="333333"/>
                </a:solidFill>
                <a:highlight>
                  <a:srgbClr val="FFFFFF"/>
                </a:highlight>
                <a:latin typeface="Montserrat"/>
                <a:ea typeface="Montserrat"/>
                <a:cs typeface="Montserrat"/>
                <a:sym typeface="Montserrat"/>
              </a:rPr>
              <a:t>Understand the goals and data collection processes for gene expression assays</a:t>
            </a:r>
            <a:endParaRPr sz="2100">
              <a:solidFill>
                <a:srgbClr val="333333"/>
              </a:solidFill>
              <a:highlight>
                <a:srgbClr val="FFFFFF"/>
              </a:highlight>
              <a:latin typeface="Montserrat"/>
              <a:ea typeface="Montserrat"/>
              <a:cs typeface="Montserrat"/>
              <a:sym typeface="Montserrat"/>
            </a:endParaRPr>
          </a:p>
          <a:p>
            <a:pPr indent="-260350" lvl="0" marL="266700" rtl="0" algn="l">
              <a:lnSpc>
                <a:spcPct val="150000"/>
              </a:lnSpc>
              <a:spcBef>
                <a:spcPts val="0"/>
              </a:spcBef>
              <a:spcAft>
                <a:spcPts val="0"/>
              </a:spcAft>
              <a:buClr>
                <a:srgbClr val="333333"/>
              </a:buClr>
              <a:buSzPts val="1900"/>
              <a:buFont typeface="Montserrat"/>
              <a:buChar char="●"/>
            </a:pPr>
            <a:r>
              <a:rPr lang="en" sz="1900">
                <a:solidFill>
                  <a:srgbClr val="333333"/>
                </a:solidFill>
                <a:highlight>
                  <a:schemeClr val="dk1"/>
                </a:highlight>
                <a:latin typeface="Montserrat"/>
                <a:ea typeface="Montserrat"/>
                <a:cs typeface="Montserrat"/>
                <a:sym typeface="Montserrat"/>
              </a:rPr>
              <a:t>Compare and contrast the following methods: </a:t>
            </a:r>
            <a:endParaRPr sz="1900">
              <a:solidFill>
                <a:srgbClr val="333333"/>
              </a:solidFill>
              <a:highlight>
                <a:schemeClr val="dk1"/>
              </a:highlight>
              <a:latin typeface="Montserrat"/>
              <a:ea typeface="Montserrat"/>
              <a:cs typeface="Montserrat"/>
              <a:sym typeface="Montserrat"/>
            </a:endParaRPr>
          </a:p>
          <a:p>
            <a:pPr indent="-247650" lvl="1" marL="520700" rtl="0" algn="l">
              <a:lnSpc>
                <a:spcPct val="150000"/>
              </a:lnSpc>
              <a:spcBef>
                <a:spcPts val="0"/>
              </a:spcBef>
              <a:spcAft>
                <a:spcPts val="0"/>
              </a:spcAft>
              <a:buClr>
                <a:srgbClr val="333333"/>
              </a:buClr>
              <a:buSzPts val="1900"/>
              <a:buFont typeface="Montserrat"/>
              <a:buChar char="○"/>
            </a:pPr>
            <a:r>
              <a:rPr b="1" lang="en" sz="1900">
                <a:solidFill>
                  <a:srgbClr val="333333"/>
                </a:solidFill>
                <a:highlight>
                  <a:schemeClr val="dk1"/>
                </a:highlight>
                <a:latin typeface="Montserrat"/>
                <a:ea typeface="Montserrat"/>
                <a:cs typeface="Montserrat"/>
                <a:sym typeface="Montserrat"/>
              </a:rPr>
              <a:t>Gene expression microarrays</a:t>
            </a:r>
            <a:endParaRPr b="1" sz="1900">
              <a:solidFill>
                <a:srgbClr val="333333"/>
              </a:solidFill>
              <a:highlight>
                <a:schemeClr val="dk1"/>
              </a:highlight>
              <a:latin typeface="Montserrat"/>
              <a:ea typeface="Montserrat"/>
              <a:cs typeface="Montserrat"/>
              <a:sym typeface="Montserrat"/>
            </a:endParaRPr>
          </a:p>
          <a:p>
            <a:pPr indent="-247650" lvl="1" marL="520700" rtl="0" algn="l">
              <a:lnSpc>
                <a:spcPct val="150000"/>
              </a:lnSpc>
              <a:spcBef>
                <a:spcPts val="0"/>
              </a:spcBef>
              <a:spcAft>
                <a:spcPts val="0"/>
              </a:spcAft>
              <a:buClr>
                <a:srgbClr val="333333"/>
              </a:buClr>
              <a:buSzPts val="1900"/>
              <a:buFont typeface="Montserrat"/>
              <a:buChar char="○"/>
            </a:pPr>
            <a:r>
              <a:rPr b="1" lang="en" sz="1900">
                <a:solidFill>
                  <a:srgbClr val="333333"/>
                </a:solidFill>
                <a:highlight>
                  <a:schemeClr val="dk1"/>
                </a:highlight>
                <a:latin typeface="Montserrat"/>
                <a:ea typeface="Montserrat"/>
                <a:cs typeface="Montserrat"/>
                <a:sym typeface="Montserrat"/>
              </a:rPr>
              <a:t>Bulk RNA-seq </a:t>
            </a:r>
            <a:endParaRPr b="1" sz="1900">
              <a:solidFill>
                <a:srgbClr val="333333"/>
              </a:solidFill>
              <a:highlight>
                <a:schemeClr val="dk1"/>
              </a:highlight>
              <a:latin typeface="Montserrat"/>
              <a:ea typeface="Montserrat"/>
              <a:cs typeface="Montserrat"/>
              <a:sym typeface="Montserrat"/>
            </a:endParaRPr>
          </a:p>
          <a:p>
            <a:pPr indent="-247650" lvl="1" marL="520700" rtl="0" algn="l">
              <a:lnSpc>
                <a:spcPct val="150000"/>
              </a:lnSpc>
              <a:spcBef>
                <a:spcPts val="0"/>
              </a:spcBef>
              <a:spcAft>
                <a:spcPts val="0"/>
              </a:spcAft>
              <a:buClr>
                <a:srgbClr val="333333"/>
              </a:buClr>
              <a:buSzPts val="1900"/>
              <a:buFont typeface="Montserrat"/>
              <a:buChar char="○"/>
            </a:pPr>
            <a:r>
              <a:rPr b="1" lang="en" sz="1900">
                <a:solidFill>
                  <a:srgbClr val="333333"/>
                </a:solidFill>
                <a:highlight>
                  <a:schemeClr val="dk1"/>
                </a:highlight>
                <a:latin typeface="Montserrat"/>
                <a:ea typeface="Montserrat"/>
                <a:cs typeface="Montserrat"/>
                <a:sym typeface="Montserrat"/>
              </a:rPr>
              <a:t>Single cell RNA-seq </a:t>
            </a:r>
            <a:endParaRPr b="1" sz="1900">
              <a:solidFill>
                <a:srgbClr val="333333"/>
              </a:solidFill>
              <a:highlight>
                <a:schemeClr val="dk1"/>
              </a:highlight>
              <a:latin typeface="Montserrat"/>
              <a:ea typeface="Montserrat"/>
              <a:cs typeface="Montserrat"/>
              <a:sym typeface="Montserrat"/>
            </a:endParaRPr>
          </a:p>
          <a:p>
            <a:pPr indent="-247650" lvl="1" marL="520700" rtl="0" algn="l">
              <a:lnSpc>
                <a:spcPct val="150000"/>
              </a:lnSpc>
              <a:spcBef>
                <a:spcPts val="0"/>
              </a:spcBef>
              <a:spcAft>
                <a:spcPts val="0"/>
              </a:spcAft>
              <a:buClr>
                <a:srgbClr val="333333"/>
              </a:buClr>
              <a:buSzPts val="1900"/>
              <a:buFont typeface="Montserrat"/>
              <a:buChar char="○"/>
            </a:pPr>
            <a:r>
              <a:rPr b="1" lang="en" sz="1900">
                <a:solidFill>
                  <a:srgbClr val="333333"/>
                </a:solidFill>
                <a:highlight>
                  <a:schemeClr val="dk1"/>
                </a:highlight>
                <a:latin typeface="Montserrat"/>
                <a:ea typeface="Montserrat"/>
                <a:cs typeface="Montserrat"/>
                <a:sym typeface="Montserrat"/>
              </a:rPr>
              <a:t>Spatial Transcriptomics</a:t>
            </a:r>
            <a:endParaRPr b="1" sz="1900">
              <a:solidFill>
                <a:srgbClr val="333333"/>
              </a:solidFill>
              <a:highlight>
                <a:schemeClr val="dk1"/>
              </a:highlight>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9"/>
          <p:cNvSpPr txBox="1"/>
          <p:nvPr>
            <p:ph type="title"/>
          </p:nvPr>
        </p:nvSpPr>
        <p:spPr>
          <a:xfrm>
            <a:off x="1233025" y="93925"/>
            <a:ext cx="7461600" cy="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90"/>
              <a:t>What’s gene expression represent?</a:t>
            </a:r>
            <a:endParaRPr sz="3190"/>
          </a:p>
        </p:txBody>
      </p:sp>
      <p:pic>
        <p:nvPicPr>
          <p:cNvPr id="731" name="Google Shape;731;p79"/>
          <p:cNvPicPr preferRelativeResize="0"/>
          <p:nvPr/>
        </p:nvPicPr>
        <p:blipFill>
          <a:blip r:embed="rId3">
            <a:alphaModFix/>
          </a:blip>
          <a:stretch>
            <a:fillRect/>
          </a:stretch>
        </p:blipFill>
        <p:spPr>
          <a:xfrm>
            <a:off x="1233025" y="757100"/>
            <a:ext cx="6467748" cy="4528701"/>
          </a:xfrm>
          <a:prstGeom prst="rect">
            <a:avLst/>
          </a:prstGeom>
          <a:noFill/>
          <a:ln>
            <a:noFill/>
          </a:ln>
        </p:spPr>
      </p:pic>
      <p:sp>
        <p:nvSpPr>
          <p:cNvPr id="732" name="Google Shape;732;p79"/>
          <p:cNvSpPr txBox="1"/>
          <p:nvPr/>
        </p:nvSpPr>
        <p:spPr>
          <a:xfrm>
            <a:off x="1744225" y="1744225"/>
            <a:ext cx="8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OR</a:t>
            </a:r>
            <a:endParaRPr>
              <a:latin typeface="Lato"/>
              <a:ea typeface="Lato"/>
              <a:cs typeface="Lato"/>
              <a:sym typeface="Lato"/>
            </a:endParaRPr>
          </a:p>
        </p:txBody>
      </p:sp>
      <p:sp>
        <p:nvSpPr>
          <p:cNvPr id="733" name="Google Shape;733;p79"/>
          <p:cNvSpPr txBox="1"/>
          <p:nvPr/>
        </p:nvSpPr>
        <p:spPr>
          <a:xfrm>
            <a:off x="3817425" y="862525"/>
            <a:ext cx="211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RNA transcripts</a:t>
            </a:r>
            <a:endParaRPr>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0"/>
          <p:cNvSpPr txBox="1"/>
          <p:nvPr>
            <p:ph idx="1" type="body"/>
          </p:nvPr>
        </p:nvSpPr>
        <p:spPr>
          <a:xfrm>
            <a:off x="814775" y="46955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Image by Candace Savonen</a:t>
            </a:r>
            <a:endParaRPr/>
          </a:p>
        </p:txBody>
      </p:sp>
      <p:sp>
        <p:nvSpPr>
          <p:cNvPr id="739" name="Google Shape;739;p80"/>
          <p:cNvSpPr txBox="1"/>
          <p:nvPr/>
        </p:nvSpPr>
        <p:spPr>
          <a:xfrm>
            <a:off x="4155513" y="272525"/>
            <a:ext cx="20133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100"/>
              </a:spcAft>
              <a:buNone/>
            </a:pPr>
            <a:r>
              <a:rPr b="1" lang="en" sz="1600">
                <a:solidFill>
                  <a:srgbClr val="333333"/>
                </a:solidFill>
                <a:highlight>
                  <a:schemeClr val="dk1"/>
                </a:highlight>
                <a:latin typeface="Montserrat"/>
                <a:ea typeface="Montserrat"/>
                <a:cs typeface="Montserrat"/>
                <a:sym typeface="Montserrat"/>
              </a:rPr>
              <a:t>Bulk RNA-seq</a:t>
            </a:r>
            <a:endParaRPr sz="1200"/>
          </a:p>
        </p:txBody>
      </p:sp>
      <p:sp>
        <p:nvSpPr>
          <p:cNvPr id="740" name="Google Shape;740;p80"/>
          <p:cNvSpPr txBox="1"/>
          <p:nvPr/>
        </p:nvSpPr>
        <p:spPr>
          <a:xfrm>
            <a:off x="5737474" y="45050"/>
            <a:ext cx="20133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100"/>
              </a:spcAft>
              <a:buNone/>
            </a:pPr>
            <a:r>
              <a:rPr b="1" lang="en" sz="1600">
                <a:solidFill>
                  <a:srgbClr val="333333"/>
                </a:solidFill>
                <a:highlight>
                  <a:schemeClr val="dk1"/>
                </a:highlight>
                <a:latin typeface="Montserrat"/>
                <a:ea typeface="Montserrat"/>
                <a:cs typeface="Montserrat"/>
                <a:sym typeface="Montserrat"/>
              </a:rPr>
              <a:t>Single-cell RNA-seq</a:t>
            </a:r>
            <a:endParaRPr sz="1200"/>
          </a:p>
        </p:txBody>
      </p:sp>
      <p:sp>
        <p:nvSpPr>
          <p:cNvPr id="741" name="Google Shape;741;p80"/>
          <p:cNvSpPr txBox="1"/>
          <p:nvPr/>
        </p:nvSpPr>
        <p:spPr>
          <a:xfrm>
            <a:off x="2286613" y="75825"/>
            <a:ext cx="20133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100"/>
              </a:spcAft>
              <a:buNone/>
            </a:pPr>
            <a:r>
              <a:rPr b="1" lang="en" sz="1600">
                <a:solidFill>
                  <a:srgbClr val="333333"/>
                </a:solidFill>
                <a:highlight>
                  <a:schemeClr val="dk1"/>
                </a:highlight>
                <a:latin typeface="Montserrat"/>
                <a:ea typeface="Montserrat"/>
                <a:cs typeface="Montserrat"/>
                <a:sym typeface="Montserrat"/>
              </a:rPr>
              <a:t>Gene Expression Microarrays</a:t>
            </a:r>
            <a:endParaRPr sz="1200"/>
          </a:p>
        </p:txBody>
      </p:sp>
      <p:cxnSp>
        <p:nvCxnSpPr>
          <p:cNvPr id="742" name="Google Shape;742;p80"/>
          <p:cNvCxnSpPr/>
          <p:nvPr/>
        </p:nvCxnSpPr>
        <p:spPr>
          <a:xfrm flipH="1" rot="10800000">
            <a:off x="-588975" y="862713"/>
            <a:ext cx="9177000" cy="1350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80"/>
          <p:cNvCxnSpPr/>
          <p:nvPr/>
        </p:nvCxnSpPr>
        <p:spPr>
          <a:xfrm flipH="1">
            <a:off x="2531900" y="857225"/>
            <a:ext cx="13200" cy="4154400"/>
          </a:xfrm>
          <a:prstGeom prst="straightConnector1">
            <a:avLst/>
          </a:prstGeom>
          <a:noFill/>
          <a:ln cap="flat" cmpd="sng" w="9525">
            <a:solidFill>
              <a:schemeClr val="dk2"/>
            </a:solidFill>
            <a:prstDash val="solid"/>
            <a:round/>
            <a:headEnd len="med" w="med" type="none"/>
            <a:tailEnd len="med" w="med" type="none"/>
          </a:ln>
        </p:spPr>
      </p:cxnSp>
      <p:sp>
        <p:nvSpPr>
          <p:cNvPr id="744" name="Google Shape;744;p80"/>
          <p:cNvSpPr txBox="1"/>
          <p:nvPr/>
        </p:nvSpPr>
        <p:spPr>
          <a:xfrm>
            <a:off x="-92200" y="1965800"/>
            <a:ext cx="2707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Need to check for targets in design</a:t>
            </a:r>
            <a:endParaRPr sz="1700">
              <a:latin typeface="Lato"/>
              <a:ea typeface="Lato"/>
              <a:cs typeface="Lato"/>
              <a:sym typeface="Lato"/>
            </a:endParaRPr>
          </a:p>
        </p:txBody>
      </p:sp>
      <p:sp>
        <p:nvSpPr>
          <p:cNvPr id="745" name="Google Shape;745;p80"/>
          <p:cNvSpPr txBox="1"/>
          <p:nvPr/>
        </p:nvSpPr>
        <p:spPr>
          <a:xfrm>
            <a:off x="1550" y="2896425"/>
            <a:ext cx="2523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Cost</a:t>
            </a:r>
            <a:endParaRPr sz="1700">
              <a:latin typeface="Lato"/>
              <a:ea typeface="Lato"/>
              <a:cs typeface="Lato"/>
              <a:sym typeface="Lato"/>
            </a:endParaRPr>
          </a:p>
        </p:txBody>
      </p:sp>
      <p:sp>
        <p:nvSpPr>
          <p:cNvPr id="746" name="Google Shape;746;p80"/>
          <p:cNvSpPr txBox="1"/>
          <p:nvPr/>
        </p:nvSpPr>
        <p:spPr>
          <a:xfrm>
            <a:off x="-92200" y="3454200"/>
            <a:ext cx="2707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Computational resources run time required</a:t>
            </a:r>
            <a:endParaRPr sz="1700">
              <a:latin typeface="Lato"/>
              <a:ea typeface="Lato"/>
              <a:cs typeface="Lato"/>
              <a:sym typeface="Lato"/>
            </a:endParaRPr>
          </a:p>
        </p:txBody>
      </p:sp>
      <p:pic>
        <p:nvPicPr>
          <p:cNvPr id="747" name="Google Shape;747;p80"/>
          <p:cNvPicPr preferRelativeResize="0"/>
          <p:nvPr/>
        </p:nvPicPr>
        <p:blipFill>
          <a:blip r:embed="rId3">
            <a:alphaModFix/>
          </a:blip>
          <a:stretch>
            <a:fillRect/>
          </a:stretch>
        </p:blipFill>
        <p:spPr>
          <a:xfrm>
            <a:off x="6523175" y="1088847"/>
            <a:ext cx="615601" cy="615601"/>
          </a:xfrm>
          <a:prstGeom prst="rect">
            <a:avLst/>
          </a:prstGeom>
          <a:noFill/>
          <a:ln>
            <a:noFill/>
          </a:ln>
        </p:spPr>
      </p:pic>
      <p:pic>
        <p:nvPicPr>
          <p:cNvPr id="748" name="Google Shape;748;p80"/>
          <p:cNvPicPr preferRelativeResize="0"/>
          <p:nvPr/>
        </p:nvPicPr>
        <p:blipFill>
          <a:blip r:embed="rId4">
            <a:alphaModFix/>
          </a:blip>
          <a:stretch>
            <a:fillRect/>
          </a:stretch>
        </p:blipFill>
        <p:spPr>
          <a:xfrm>
            <a:off x="4754324" y="1035336"/>
            <a:ext cx="615601" cy="615601"/>
          </a:xfrm>
          <a:prstGeom prst="rect">
            <a:avLst/>
          </a:prstGeom>
          <a:noFill/>
          <a:ln>
            <a:noFill/>
          </a:ln>
        </p:spPr>
      </p:pic>
      <p:pic>
        <p:nvPicPr>
          <p:cNvPr id="749" name="Google Shape;749;p80"/>
          <p:cNvPicPr preferRelativeResize="0"/>
          <p:nvPr/>
        </p:nvPicPr>
        <p:blipFill>
          <a:blip r:embed="rId4">
            <a:alphaModFix/>
          </a:blip>
          <a:stretch>
            <a:fillRect/>
          </a:stretch>
        </p:blipFill>
        <p:spPr>
          <a:xfrm>
            <a:off x="2985486" y="1035349"/>
            <a:ext cx="615601" cy="615601"/>
          </a:xfrm>
          <a:prstGeom prst="rect">
            <a:avLst/>
          </a:prstGeom>
          <a:noFill/>
          <a:ln>
            <a:noFill/>
          </a:ln>
        </p:spPr>
      </p:pic>
      <p:pic>
        <p:nvPicPr>
          <p:cNvPr id="750" name="Google Shape;750;p80"/>
          <p:cNvPicPr preferRelativeResize="0"/>
          <p:nvPr/>
        </p:nvPicPr>
        <p:blipFill>
          <a:blip r:embed="rId5">
            <a:alphaModFix/>
          </a:blip>
          <a:stretch>
            <a:fillRect/>
          </a:stretch>
        </p:blipFill>
        <p:spPr>
          <a:xfrm>
            <a:off x="3093176" y="2802639"/>
            <a:ext cx="400200" cy="400200"/>
          </a:xfrm>
          <a:prstGeom prst="rect">
            <a:avLst/>
          </a:prstGeom>
          <a:noFill/>
          <a:ln>
            <a:noFill/>
          </a:ln>
        </p:spPr>
      </p:pic>
      <p:pic>
        <p:nvPicPr>
          <p:cNvPr id="751" name="Google Shape;751;p80"/>
          <p:cNvPicPr preferRelativeResize="0"/>
          <p:nvPr/>
        </p:nvPicPr>
        <p:blipFill>
          <a:blip r:embed="rId5">
            <a:alphaModFix/>
          </a:blip>
          <a:stretch>
            <a:fillRect/>
          </a:stretch>
        </p:blipFill>
        <p:spPr>
          <a:xfrm>
            <a:off x="4461826" y="2802614"/>
            <a:ext cx="400200" cy="400200"/>
          </a:xfrm>
          <a:prstGeom prst="rect">
            <a:avLst/>
          </a:prstGeom>
          <a:noFill/>
          <a:ln>
            <a:noFill/>
          </a:ln>
        </p:spPr>
      </p:pic>
      <p:pic>
        <p:nvPicPr>
          <p:cNvPr id="752" name="Google Shape;752;p80"/>
          <p:cNvPicPr preferRelativeResize="0"/>
          <p:nvPr/>
        </p:nvPicPr>
        <p:blipFill>
          <a:blip r:embed="rId5">
            <a:alphaModFix/>
          </a:blip>
          <a:stretch>
            <a:fillRect/>
          </a:stretch>
        </p:blipFill>
        <p:spPr>
          <a:xfrm>
            <a:off x="4862026" y="2802626"/>
            <a:ext cx="400200" cy="400200"/>
          </a:xfrm>
          <a:prstGeom prst="rect">
            <a:avLst/>
          </a:prstGeom>
          <a:noFill/>
          <a:ln>
            <a:noFill/>
          </a:ln>
        </p:spPr>
      </p:pic>
      <p:pic>
        <p:nvPicPr>
          <p:cNvPr id="753" name="Google Shape;753;p80"/>
          <p:cNvPicPr preferRelativeResize="0"/>
          <p:nvPr/>
        </p:nvPicPr>
        <p:blipFill>
          <a:blip r:embed="rId5">
            <a:alphaModFix/>
          </a:blip>
          <a:stretch>
            <a:fillRect/>
          </a:stretch>
        </p:blipFill>
        <p:spPr>
          <a:xfrm>
            <a:off x="5262226" y="2802626"/>
            <a:ext cx="400200" cy="400200"/>
          </a:xfrm>
          <a:prstGeom prst="rect">
            <a:avLst/>
          </a:prstGeom>
          <a:noFill/>
          <a:ln>
            <a:noFill/>
          </a:ln>
        </p:spPr>
      </p:pic>
      <p:pic>
        <p:nvPicPr>
          <p:cNvPr id="754" name="Google Shape;754;p80"/>
          <p:cNvPicPr preferRelativeResize="0"/>
          <p:nvPr/>
        </p:nvPicPr>
        <p:blipFill>
          <a:blip r:embed="rId6">
            <a:alphaModFix/>
          </a:blip>
          <a:stretch>
            <a:fillRect/>
          </a:stretch>
        </p:blipFill>
        <p:spPr>
          <a:xfrm>
            <a:off x="3093173" y="3608097"/>
            <a:ext cx="400200" cy="400200"/>
          </a:xfrm>
          <a:prstGeom prst="rect">
            <a:avLst/>
          </a:prstGeom>
          <a:noFill/>
          <a:ln>
            <a:noFill/>
          </a:ln>
        </p:spPr>
      </p:pic>
      <p:pic>
        <p:nvPicPr>
          <p:cNvPr id="755" name="Google Shape;755;p80"/>
          <p:cNvPicPr preferRelativeResize="0"/>
          <p:nvPr/>
        </p:nvPicPr>
        <p:blipFill>
          <a:blip r:embed="rId6">
            <a:alphaModFix/>
          </a:blip>
          <a:stretch>
            <a:fillRect/>
          </a:stretch>
        </p:blipFill>
        <p:spPr>
          <a:xfrm>
            <a:off x="4471498" y="3608085"/>
            <a:ext cx="400200" cy="400200"/>
          </a:xfrm>
          <a:prstGeom prst="rect">
            <a:avLst/>
          </a:prstGeom>
          <a:noFill/>
          <a:ln>
            <a:noFill/>
          </a:ln>
        </p:spPr>
      </p:pic>
      <p:pic>
        <p:nvPicPr>
          <p:cNvPr id="756" name="Google Shape;756;p80"/>
          <p:cNvPicPr preferRelativeResize="0"/>
          <p:nvPr/>
        </p:nvPicPr>
        <p:blipFill>
          <a:blip r:embed="rId6">
            <a:alphaModFix/>
          </a:blip>
          <a:stretch>
            <a:fillRect/>
          </a:stretch>
        </p:blipFill>
        <p:spPr>
          <a:xfrm>
            <a:off x="5271898" y="3608072"/>
            <a:ext cx="400200" cy="400200"/>
          </a:xfrm>
          <a:prstGeom prst="rect">
            <a:avLst/>
          </a:prstGeom>
          <a:noFill/>
          <a:ln>
            <a:noFill/>
          </a:ln>
        </p:spPr>
      </p:pic>
      <p:pic>
        <p:nvPicPr>
          <p:cNvPr id="757" name="Google Shape;757;p80"/>
          <p:cNvPicPr preferRelativeResize="0"/>
          <p:nvPr/>
        </p:nvPicPr>
        <p:blipFill>
          <a:blip r:embed="rId6">
            <a:alphaModFix/>
          </a:blip>
          <a:stretch>
            <a:fillRect/>
          </a:stretch>
        </p:blipFill>
        <p:spPr>
          <a:xfrm>
            <a:off x="4871698" y="3608085"/>
            <a:ext cx="400200" cy="400200"/>
          </a:xfrm>
          <a:prstGeom prst="rect">
            <a:avLst/>
          </a:prstGeom>
          <a:noFill/>
          <a:ln>
            <a:noFill/>
          </a:ln>
        </p:spPr>
      </p:pic>
      <p:pic>
        <p:nvPicPr>
          <p:cNvPr id="758" name="Google Shape;758;p80"/>
          <p:cNvPicPr preferRelativeResize="0"/>
          <p:nvPr/>
        </p:nvPicPr>
        <p:blipFill>
          <a:blip r:embed="rId6">
            <a:alphaModFix/>
          </a:blip>
          <a:stretch>
            <a:fillRect/>
          </a:stretch>
        </p:blipFill>
        <p:spPr>
          <a:xfrm>
            <a:off x="6235898" y="3608110"/>
            <a:ext cx="400200" cy="400200"/>
          </a:xfrm>
          <a:prstGeom prst="rect">
            <a:avLst/>
          </a:prstGeom>
          <a:noFill/>
          <a:ln>
            <a:noFill/>
          </a:ln>
        </p:spPr>
      </p:pic>
      <p:pic>
        <p:nvPicPr>
          <p:cNvPr id="759" name="Google Shape;759;p80"/>
          <p:cNvPicPr preferRelativeResize="0"/>
          <p:nvPr/>
        </p:nvPicPr>
        <p:blipFill>
          <a:blip r:embed="rId6">
            <a:alphaModFix/>
          </a:blip>
          <a:stretch>
            <a:fillRect/>
          </a:stretch>
        </p:blipFill>
        <p:spPr>
          <a:xfrm>
            <a:off x="6636098" y="3608110"/>
            <a:ext cx="400200" cy="400200"/>
          </a:xfrm>
          <a:prstGeom prst="rect">
            <a:avLst/>
          </a:prstGeom>
          <a:noFill/>
          <a:ln>
            <a:noFill/>
          </a:ln>
        </p:spPr>
      </p:pic>
      <p:pic>
        <p:nvPicPr>
          <p:cNvPr id="760" name="Google Shape;760;p80"/>
          <p:cNvPicPr preferRelativeResize="0"/>
          <p:nvPr/>
        </p:nvPicPr>
        <p:blipFill>
          <a:blip r:embed="rId5">
            <a:alphaModFix/>
          </a:blip>
          <a:stretch>
            <a:fillRect/>
          </a:stretch>
        </p:blipFill>
        <p:spPr>
          <a:xfrm>
            <a:off x="6630876" y="2802626"/>
            <a:ext cx="400200" cy="400200"/>
          </a:xfrm>
          <a:prstGeom prst="rect">
            <a:avLst/>
          </a:prstGeom>
          <a:noFill/>
          <a:ln>
            <a:noFill/>
          </a:ln>
        </p:spPr>
      </p:pic>
      <p:pic>
        <p:nvPicPr>
          <p:cNvPr id="761" name="Google Shape;761;p80"/>
          <p:cNvPicPr preferRelativeResize="0"/>
          <p:nvPr/>
        </p:nvPicPr>
        <p:blipFill>
          <a:blip r:embed="rId5">
            <a:alphaModFix/>
          </a:blip>
          <a:stretch>
            <a:fillRect/>
          </a:stretch>
        </p:blipFill>
        <p:spPr>
          <a:xfrm>
            <a:off x="7031076" y="2802614"/>
            <a:ext cx="400200" cy="400200"/>
          </a:xfrm>
          <a:prstGeom prst="rect">
            <a:avLst/>
          </a:prstGeom>
          <a:noFill/>
          <a:ln>
            <a:noFill/>
          </a:ln>
        </p:spPr>
      </p:pic>
      <p:sp>
        <p:nvSpPr>
          <p:cNvPr id="762" name="Google Shape;762;p80"/>
          <p:cNvSpPr txBox="1"/>
          <p:nvPr/>
        </p:nvSpPr>
        <p:spPr>
          <a:xfrm>
            <a:off x="0" y="1035175"/>
            <a:ext cx="2592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Good for cell-level resolution</a:t>
            </a:r>
            <a:endParaRPr sz="1700">
              <a:latin typeface="Lato"/>
              <a:ea typeface="Lato"/>
              <a:cs typeface="Lato"/>
              <a:sym typeface="Lato"/>
            </a:endParaRPr>
          </a:p>
        </p:txBody>
      </p:sp>
      <p:pic>
        <p:nvPicPr>
          <p:cNvPr id="763" name="Google Shape;763;p80"/>
          <p:cNvPicPr preferRelativeResize="0"/>
          <p:nvPr/>
        </p:nvPicPr>
        <p:blipFill>
          <a:blip r:embed="rId5">
            <a:alphaModFix/>
          </a:blip>
          <a:stretch>
            <a:fillRect/>
          </a:stretch>
        </p:blipFill>
        <p:spPr>
          <a:xfrm>
            <a:off x="6230676" y="2802626"/>
            <a:ext cx="400200" cy="400200"/>
          </a:xfrm>
          <a:prstGeom prst="rect">
            <a:avLst/>
          </a:prstGeom>
          <a:noFill/>
          <a:ln>
            <a:noFill/>
          </a:ln>
        </p:spPr>
      </p:pic>
      <p:pic>
        <p:nvPicPr>
          <p:cNvPr id="764" name="Google Shape;764;p80"/>
          <p:cNvPicPr preferRelativeResize="0"/>
          <p:nvPr/>
        </p:nvPicPr>
        <p:blipFill>
          <a:blip r:embed="rId3">
            <a:alphaModFix/>
          </a:blip>
          <a:stretch>
            <a:fillRect/>
          </a:stretch>
        </p:blipFill>
        <p:spPr>
          <a:xfrm>
            <a:off x="2985475" y="1933410"/>
            <a:ext cx="615601" cy="615601"/>
          </a:xfrm>
          <a:prstGeom prst="rect">
            <a:avLst/>
          </a:prstGeom>
          <a:noFill/>
          <a:ln>
            <a:noFill/>
          </a:ln>
        </p:spPr>
      </p:pic>
      <p:pic>
        <p:nvPicPr>
          <p:cNvPr id="765" name="Google Shape;765;p80"/>
          <p:cNvPicPr preferRelativeResize="0"/>
          <p:nvPr/>
        </p:nvPicPr>
        <p:blipFill>
          <a:blip r:embed="rId4">
            <a:alphaModFix/>
          </a:blip>
          <a:stretch>
            <a:fillRect/>
          </a:stretch>
        </p:blipFill>
        <p:spPr>
          <a:xfrm>
            <a:off x="4763999" y="1918986"/>
            <a:ext cx="615601" cy="615601"/>
          </a:xfrm>
          <a:prstGeom prst="rect">
            <a:avLst/>
          </a:prstGeom>
          <a:noFill/>
          <a:ln>
            <a:noFill/>
          </a:ln>
        </p:spPr>
      </p:pic>
      <p:pic>
        <p:nvPicPr>
          <p:cNvPr id="766" name="Google Shape;766;p80"/>
          <p:cNvPicPr preferRelativeResize="0"/>
          <p:nvPr/>
        </p:nvPicPr>
        <p:blipFill>
          <a:blip r:embed="rId4">
            <a:alphaModFix/>
          </a:blip>
          <a:stretch>
            <a:fillRect/>
          </a:stretch>
        </p:blipFill>
        <p:spPr>
          <a:xfrm>
            <a:off x="6523174" y="1918986"/>
            <a:ext cx="615601" cy="615601"/>
          </a:xfrm>
          <a:prstGeom prst="rect">
            <a:avLst/>
          </a:prstGeom>
          <a:noFill/>
          <a:ln>
            <a:noFill/>
          </a:ln>
        </p:spPr>
      </p:pic>
      <p:pic>
        <p:nvPicPr>
          <p:cNvPr id="767" name="Google Shape;767;p80"/>
          <p:cNvPicPr preferRelativeResize="0"/>
          <p:nvPr/>
        </p:nvPicPr>
        <p:blipFill>
          <a:blip r:embed="rId6">
            <a:alphaModFix/>
          </a:blip>
          <a:stretch>
            <a:fillRect/>
          </a:stretch>
        </p:blipFill>
        <p:spPr>
          <a:xfrm>
            <a:off x="7025873" y="3608097"/>
            <a:ext cx="400200" cy="400200"/>
          </a:xfrm>
          <a:prstGeom prst="rect">
            <a:avLst/>
          </a:prstGeom>
          <a:noFill/>
          <a:ln>
            <a:noFill/>
          </a:ln>
        </p:spPr>
      </p:pic>
      <p:sp>
        <p:nvSpPr>
          <p:cNvPr id="768" name="Google Shape;768;p80"/>
          <p:cNvSpPr txBox="1"/>
          <p:nvPr/>
        </p:nvSpPr>
        <p:spPr>
          <a:xfrm>
            <a:off x="7243725" y="6650"/>
            <a:ext cx="2013300" cy="838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100"/>
              </a:spcAft>
              <a:buNone/>
            </a:pPr>
            <a:r>
              <a:rPr b="1" lang="en" sz="1700">
                <a:solidFill>
                  <a:srgbClr val="333333"/>
                </a:solidFill>
                <a:highlight>
                  <a:schemeClr val="dk1"/>
                </a:highlight>
                <a:latin typeface="Montserrat"/>
                <a:ea typeface="Montserrat"/>
                <a:cs typeface="Montserrat"/>
                <a:sym typeface="Montserrat"/>
              </a:rPr>
              <a:t>Spatial transcriptomics</a:t>
            </a:r>
            <a:endParaRPr sz="1300"/>
          </a:p>
        </p:txBody>
      </p:sp>
      <p:pic>
        <p:nvPicPr>
          <p:cNvPr id="769" name="Google Shape;769;p80"/>
          <p:cNvPicPr preferRelativeResize="0"/>
          <p:nvPr/>
        </p:nvPicPr>
        <p:blipFill>
          <a:blip r:embed="rId3">
            <a:alphaModFix/>
          </a:blip>
          <a:stretch>
            <a:fillRect/>
          </a:stretch>
        </p:blipFill>
        <p:spPr>
          <a:xfrm>
            <a:off x="7942575" y="1081372"/>
            <a:ext cx="615601" cy="615601"/>
          </a:xfrm>
          <a:prstGeom prst="rect">
            <a:avLst/>
          </a:prstGeom>
          <a:noFill/>
          <a:ln>
            <a:noFill/>
          </a:ln>
        </p:spPr>
      </p:pic>
      <p:pic>
        <p:nvPicPr>
          <p:cNvPr id="770" name="Google Shape;770;p80"/>
          <p:cNvPicPr preferRelativeResize="0"/>
          <p:nvPr/>
        </p:nvPicPr>
        <p:blipFill>
          <a:blip r:embed="rId4">
            <a:alphaModFix/>
          </a:blip>
          <a:stretch>
            <a:fillRect/>
          </a:stretch>
        </p:blipFill>
        <p:spPr>
          <a:xfrm>
            <a:off x="7942574" y="1932911"/>
            <a:ext cx="615601" cy="615601"/>
          </a:xfrm>
          <a:prstGeom prst="rect">
            <a:avLst/>
          </a:prstGeom>
          <a:noFill/>
          <a:ln>
            <a:noFill/>
          </a:ln>
        </p:spPr>
      </p:pic>
      <p:pic>
        <p:nvPicPr>
          <p:cNvPr id="771" name="Google Shape;771;p80"/>
          <p:cNvPicPr preferRelativeResize="0"/>
          <p:nvPr/>
        </p:nvPicPr>
        <p:blipFill>
          <a:blip r:embed="rId6">
            <a:alphaModFix/>
          </a:blip>
          <a:stretch>
            <a:fillRect/>
          </a:stretch>
        </p:blipFill>
        <p:spPr>
          <a:xfrm>
            <a:off x="7605323" y="3628985"/>
            <a:ext cx="400200" cy="400200"/>
          </a:xfrm>
          <a:prstGeom prst="rect">
            <a:avLst/>
          </a:prstGeom>
          <a:noFill/>
          <a:ln>
            <a:noFill/>
          </a:ln>
        </p:spPr>
      </p:pic>
      <p:pic>
        <p:nvPicPr>
          <p:cNvPr id="772" name="Google Shape;772;p80"/>
          <p:cNvPicPr preferRelativeResize="0"/>
          <p:nvPr/>
        </p:nvPicPr>
        <p:blipFill>
          <a:blip r:embed="rId6">
            <a:alphaModFix/>
          </a:blip>
          <a:stretch>
            <a:fillRect/>
          </a:stretch>
        </p:blipFill>
        <p:spPr>
          <a:xfrm>
            <a:off x="8005523" y="3628985"/>
            <a:ext cx="400200" cy="400200"/>
          </a:xfrm>
          <a:prstGeom prst="rect">
            <a:avLst/>
          </a:prstGeom>
          <a:noFill/>
          <a:ln>
            <a:noFill/>
          </a:ln>
        </p:spPr>
      </p:pic>
      <p:pic>
        <p:nvPicPr>
          <p:cNvPr id="773" name="Google Shape;773;p80"/>
          <p:cNvPicPr preferRelativeResize="0"/>
          <p:nvPr/>
        </p:nvPicPr>
        <p:blipFill>
          <a:blip r:embed="rId5">
            <a:alphaModFix/>
          </a:blip>
          <a:stretch>
            <a:fillRect/>
          </a:stretch>
        </p:blipFill>
        <p:spPr>
          <a:xfrm>
            <a:off x="7989851" y="2802651"/>
            <a:ext cx="400200" cy="400200"/>
          </a:xfrm>
          <a:prstGeom prst="rect">
            <a:avLst/>
          </a:prstGeom>
          <a:noFill/>
          <a:ln>
            <a:noFill/>
          </a:ln>
        </p:spPr>
      </p:pic>
      <p:pic>
        <p:nvPicPr>
          <p:cNvPr id="774" name="Google Shape;774;p80"/>
          <p:cNvPicPr preferRelativeResize="0"/>
          <p:nvPr/>
        </p:nvPicPr>
        <p:blipFill>
          <a:blip r:embed="rId5">
            <a:alphaModFix/>
          </a:blip>
          <a:stretch>
            <a:fillRect/>
          </a:stretch>
        </p:blipFill>
        <p:spPr>
          <a:xfrm>
            <a:off x="8390051" y="2802639"/>
            <a:ext cx="400200" cy="400200"/>
          </a:xfrm>
          <a:prstGeom prst="rect">
            <a:avLst/>
          </a:prstGeom>
          <a:noFill/>
          <a:ln>
            <a:noFill/>
          </a:ln>
        </p:spPr>
      </p:pic>
      <p:pic>
        <p:nvPicPr>
          <p:cNvPr id="775" name="Google Shape;775;p80"/>
          <p:cNvPicPr preferRelativeResize="0"/>
          <p:nvPr/>
        </p:nvPicPr>
        <p:blipFill>
          <a:blip r:embed="rId5">
            <a:alphaModFix/>
          </a:blip>
          <a:stretch>
            <a:fillRect/>
          </a:stretch>
        </p:blipFill>
        <p:spPr>
          <a:xfrm>
            <a:off x="7589651" y="2802651"/>
            <a:ext cx="400200" cy="400200"/>
          </a:xfrm>
          <a:prstGeom prst="rect">
            <a:avLst/>
          </a:prstGeom>
          <a:noFill/>
          <a:ln>
            <a:noFill/>
          </a:ln>
        </p:spPr>
      </p:pic>
      <p:pic>
        <p:nvPicPr>
          <p:cNvPr id="776" name="Google Shape;776;p80"/>
          <p:cNvPicPr preferRelativeResize="0"/>
          <p:nvPr/>
        </p:nvPicPr>
        <p:blipFill>
          <a:blip r:embed="rId6">
            <a:alphaModFix/>
          </a:blip>
          <a:stretch>
            <a:fillRect/>
          </a:stretch>
        </p:blipFill>
        <p:spPr>
          <a:xfrm>
            <a:off x="8395298" y="3628972"/>
            <a:ext cx="400200" cy="400200"/>
          </a:xfrm>
          <a:prstGeom prst="rect">
            <a:avLst/>
          </a:prstGeom>
          <a:noFill/>
          <a:ln>
            <a:noFill/>
          </a:ln>
        </p:spPr>
      </p:pic>
      <p:sp>
        <p:nvSpPr>
          <p:cNvPr id="777" name="Google Shape;777;p80"/>
          <p:cNvSpPr txBox="1"/>
          <p:nvPr/>
        </p:nvSpPr>
        <p:spPr>
          <a:xfrm>
            <a:off x="-92200" y="4092025"/>
            <a:ext cx="2707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Lato"/>
                <a:ea typeface="Lato"/>
                <a:cs typeface="Lato"/>
                <a:sym typeface="Lato"/>
              </a:rPr>
              <a:t>Good for learning about region specific expression</a:t>
            </a:r>
            <a:endParaRPr sz="1700">
              <a:latin typeface="Lato"/>
              <a:ea typeface="Lato"/>
              <a:cs typeface="Lato"/>
              <a:sym typeface="Lato"/>
            </a:endParaRPr>
          </a:p>
        </p:txBody>
      </p:sp>
      <p:pic>
        <p:nvPicPr>
          <p:cNvPr id="778" name="Google Shape;778;p80"/>
          <p:cNvPicPr preferRelativeResize="0"/>
          <p:nvPr/>
        </p:nvPicPr>
        <p:blipFill>
          <a:blip r:embed="rId3">
            <a:alphaModFix/>
          </a:blip>
          <a:stretch>
            <a:fillRect/>
          </a:stretch>
        </p:blipFill>
        <p:spPr>
          <a:xfrm>
            <a:off x="7942575" y="4177310"/>
            <a:ext cx="615601" cy="615601"/>
          </a:xfrm>
          <a:prstGeom prst="rect">
            <a:avLst/>
          </a:prstGeom>
          <a:noFill/>
          <a:ln>
            <a:noFill/>
          </a:ln>
        </p:spPr>
      </p:pic>
      <p:pic>
        <p:nvPicPr>
          <p:cNvPr id="779" name="Google Shape;779;p80"/>
          <p:cNvPicPr preferRelativeResize="0"/>
          <p:nvPr/>
        </p:nvPicPr>
        <p:blipFill>
          <a:blip r:embed="rId4">
            <a:alphaModFix/>
          </a:blip>
          <a:stretch>
            <a:fillRect/>
          </a:stretch>
        </p:blipFill>
        <p:spPr>
          <a:xfrm>
            <a:off x="6528399" y="4184436"/>
            <a:ext cx="615601" cy="615601"/>
          </a:xfrm>
          <a:prstGeom prst="rect">
            <a:avLst/>
          </a:prstGeom>
          <a:noFill/>
          <a:ln>
            <a:noFill/>
          </a:ln>
        </p:spPr>
      </p:pic>
      <p:pic>
        <p:nvPicPr>
          <p:cNvPr id="780" name="Google Shape;780;p80"/>
          <p:cNvPicPr preferRelativeResize="0"/>
          <p:nvPr/>
        </p:nvPicPr>
        <p:blipFill>
          <a:blip r:embed="rId4">
            <a:alphaModFix/>
          </a:blip>
          <a:stretch>
            <a:fillRect/>
          </a:stretch>
        </p:blipFill>
        <p:spPr>
          <a:xfrm>
            <a:off x="4854374" y="4184436"/>
            <a:ext cx="615601" cy="615601"/>
          </a:xfrm>
          <a:prstGeom prst="rect">
            <a:avLst/>
          </a:prstGeom>
          <a:noFill/>
          <a:ln>
            <a:noFill/>
          </a:ln>
        </p:spPr>
      </p:pic>
      <p:pic>
        <p:nvPicPr>
          <p:cNvPr id="781" name="Google Shape;781;p80"/>
          <p:cNvPicPr preferRelativeResize="0"/>
          <p:nvPr/>
        </p:nvPicPr>
        <p:blipFill>
          <a:blip r:embed="rId4">
            <a:alphaModFix/>
          </a:blip>
          <a:stretch>
            <a:fillRect/>
          </a:stretch>
        </p:blipFill>
        <p:spPr>
          <a:xfrm>
            <a:off x="2985474" y="4184436"/>
            <a:ext cx="615601" cy="6156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1"/>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787" name="Google Shape;787;p81"/>
          <p:cNvSpPr txBox="1"/>
          <p:nvPr>
            <p:ph idx="1" type="body"/>
          </p:nvPr>
        </p:nvSpPr>
        <p:spPr>
          <a:xfrm>
            <a:off x="473400" y="14807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60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Understand the basics of </a:t>
            </a:r>
            <a:r>
              <a:rPr b="1" lang="en">
                <a:solidFill>
                  <a:srgbClr val="333333"/>
                </a:solidFill>
                <a:highlight>
                  <a:srgbClr val="FFFFFF"/>
                </a:highlight>
                <a:latin typeface="Montserrat"/>
                <a:ea typeface="Montserrat"/>
                <a:cs typeface="Montserrat"/>
                <a:sym typeface="Montserrat"/>
              </a:rPr>
              <a:t>RNA-Seq</a:t>
            </a:r>
            <a:r>
              <a:rPr lang="en">
                <a:solidFill>
                  <a:srgbClr val="333333"/>
                </a:solidFill>
                <a:highlight>
                  <a:srgbClr val="FFFFFF"/>
                </a:highlight>
                <a:latin typeface="Montserrat"/>
                <a:ea typeface="Montserrat"/>
                <a:cs typeface="Montserrat"/>
                <a:sym typeface="Montserrat"/>
              </a:rPr>
              <a:t> data collection and processing workflow</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 Identify the next steps for your particular </a:t>
            </a:r>
            <a:r>
              <a:rPr b="1" lang="en">
                <a:solidFill>
                  <a:srgbClr val="333333"/>
                </a:solidFill>
                <a:highlight>
                  <a:srgbClr val="FFFFFF"/>
                </a:highlight>
                <a:latin typeface="Montserrat"/>
                <a:ea typeface="Montserrat"/>
                <a:cs typeface="Montserrat"/>
                <a:sym typeface="Montserrat"/>
              </a:rPr>
              <a:t>RNA-seq</a:t>
            </a:r>
            <a:r>
              <a:rPr lang="en">
                <a:solidFill>
                  <a:srgbClr val="333333"/>
                </a:solidFill>
                <a:highlight>
                  <a:srgbClr val="FFFFFF"/>
                </a:highlight>
                <a:latin typeface="Montserrat"/>
                <a:ea typeface="Montserrat"/>
                <a:cs typeface="Montserrat"/>
                <a:sym typeface="Montserrat"/>
              </a:rPr>
              <a:t> data.</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Formulate questions to ask about your </a:t>
            </a:r>
            <a:r>
              <a:rPr b="1" lang="en">
                <a:solidFill>
                  <a:srgbClr val="333333"/>
                </a:solidFill>
                <a:highlight>
                  <a:srgbClr val="FFFFFF"/>
                </a:highlight>
                <a:latin typeface="Montserrat"/>
                <a:ea typeface="Montserrat"/>
                <a:cs typeface="Montserrat"/>
                <a:sym typeface="Montserrat"/>
              </a:rPr>
              <a:t>RNA-seq</a:t>
            </a:r>
            <a:r>
              <a:rPr lang="en">
                <a:solidFill>
                  <a:srgbClr val="333333"/>
                </a:solidFill>
                <a:highlight>
                  <a:srgbClr val="FFFFFF"/>
                </a:highlight>
                <a:latin typeface="Montserrat"/>
                <a:ea typeface="Montserrat"/>
                <a:cs typeface="Montserrat"/>
                <a:sym typeface="Montserrat"/>
              </a:rPr>
              <a:t> data</a:t>
            </a:r>
            <a:endParaRPr>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82"/>
          <p:cNvPicPr preferRelativeResize="0"/>
          <p:nvPr/>
        </p:nvPicPr>
        <p:blipFill>
          <a:blip r:embed="rId3">
            <a:alphaModFix/>
          </a:blip>
          <a:stretch>
            <a:fillRect/>
          </a:stretch>
        </p:blipFill>
        <p:spPr>
          <a:xfrm>
            <a:off x="3364084" y="38750"/>
            <a:ext cx="3563740" cy="5065976"/>
          </a:xfrm>
          <a:prstGeom prst="rect">
            <a:avLst/>
          </a:prstGeom>
          <a:noFill/>
          <a:ln>
            <a:noFill/>
          </a:ln>
        </p:spPr>
      </p:pic>
      <p:sp>
        <p:nvSpPr>
          <p:cNvPr id="793" name="Google Shape;793;p82"/>
          <p:cNvSpPr txBox="1"/>
          <p:nvPr>
            <p:ph idx="1" type="body"/>
          </p:nvPr>
        </p:nvSpPr>
        <p:spPr>
          <a:xfrm>
            <a:off x="80875" y="112750"/>
            <a:ext cx="3283200" cy="17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RNA-seq </a:t>
            </a:r>
            <a:endParaRPr sz="3200"/>
          </a:p>
          <a:p>
            <a:pPr indent="0" lvl="0" marL="0" rtl="0" algn="ctr">
              <a:spcBef>
                <a:spcPts val="0"/>
              </a:spcBef>
              <a:spcAft>
                <a:spcPts val="0"/>
              </a:spcAft>
              <a:buNone/>
            </a:pPr>
            <a:r>
              <a:rPr lang="en" sz="3200"/>
              <a:t>data generation</a:t>
            </a:r>
            <a:endParaRPr sz="3200"/>
          </a:p>
        </p:txBody>
      </p:sp>
      <p:sp>
        <p:nvSpPr>
          <p:cNvPr id="794" name="Google Shape;794;p82"/>
          <p:cNvSpPr txBox="1"/>
          <p:nvPr>
            <p:ph idx="1" type="body"/>
          </p:nvPr>
        </p:nvSpPr>
        <p:spPr>
          <a:xfrm>
            <a:off x="554025" y="4572000"/>
            <a:ext cx="3481500" cy="651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the Childhood Cancer Data Lab:  https://alexslemonade.github.io/refinebio-examples/03-rnaseq/00-intro-to-rnaseq.html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3"/>
          <p:cNvSpPr txBox="1"/>
          <p:nvPr>
            <p:ph type="title"/>
          </p:nvPr>
        </p:nvSpPr>
        <p:spPr>
          <a:xfrm>
            <a:off x="823850" y="866775"/>
            <a:ext cx="7153800" cy="3521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highlight>
                  <a:schemeClr val="dk1"/>
                </a:highlight>
              </a:rPr>
              <a:t>When looking for tools to use with your data, see if the algorithms or options available attempt to account for these biases in some way.</a:t>
            </a:r>
            <a:endParaRPr>
              <a:highlight>
                <a:schemeClr val="dk1"/>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4"/>
          <p:cNvSpPr txBox="1"/>
          <p:nvPr>
            <p:ph idx="1" type="subTitle"/>
          </p:nvPr>
        </p:nvSpPr>
        <p:spPr>
          <a:xfrm>
            <a:off x="1183950" y="449625"/>
            <a:ext cx="76497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Montserrat"/>
                <a:ea typeface="Montserrat"/>
                <a:cs typeface="Montserrat"/>
                <a:sym typeface="Montserrat"/>
              </a:rPr>
              <a:t>Poly A selection vs Ribo minus</a:t>
            </a:r>
            <a:endParaRPr sz="3200">
              <a:latin typeface="Montserrat"/>
              <a:ea typeface="Montserrat"/>
              <a:cs typeface="Montserrat"/>
              <a:sym typeface="Montserrat"/>
            </a:endParaRPr>
          </a:p>
        </p:txBody>
      </p:sp>
      <p:sp>
        <p:nvSpPr>
          <p:cNvPr id="805" name="Google Shape;805;p84"/>
          <p:cNvSpPr txBox="1"/>
          <p:nvPr/>
        </p:nvSpPr>
        <p:spPr>
          <a:xfrm>
            <a:off x="0" y="4553075"/>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Tables from SITOOLS BIOTECH blog: https://blog.sitoolsbiotech.com/2019/08/ribo-depletion-rna-seq-ribosomal-rna-depletion-method-works-best/</a:t>
            </a:r>
            <a:endParaRPr>
              <a:latin typeface="Lato"/>
              <a:ea typeface="Lato"/>
              <a:cs typeface="Lato"/>
              <a:sym typeface="Lato"/>
            </a:endParaRPr>
          </a:p>
        </p:txBody>
      </p:sp>
      <p:pic>
        <p:nvPicPr>
          <p:cNvPr id="806" name="Google Shape;806;p84"/>
          <p:cNvPicPr preferRelativeResize="0"/>
          <p:nvPr/>
        </p:nvPicPr>
        <p:blipFill>
          <a:blip r:embed="rId3">
            <a:alphaModFix/>
          </a:blip>
          <a:stretch>
            <a:fillRect/>
          </a:stretch>
        </p:blipFill>
        <p:spPr>
          <a:xfrm>
            <a:off x="4669774" y="1838100"/>
            <a:ext cx="4488989" cy="2309500"/>
          </a:xfrm>
          <a:prstGeom prst="rect">
            <a:avLst/>
          </a:prstGeom>
          <a:noFill/>
          <a:ln>
            <a:noFill/>
          </a:ln>
        </p:spPr>
      </p:pic>
      <p:pic>
        <p:nvPicPr>
          <p:cNvPr id="807" name="Google Shape;807;p84"/>
          <p:cNvPicPr preferRelativeResize="0"/>
          <p:nvPr/>
        </p:nvPicPr>
        <p:blipFill rotWithShape="1">
          <a:blip r:embed="rId4">
            <a:alphaModFix/>
          </a:blip>
          <a:srcRect b="0" l="0" r="3725" t="0"/>
          <a:stretch/>
        </p:blipFill>
        <p:spPr>
          <a:xfrm>
            <a:off x="-14762" y="1825125"/>
            <a:ext cx="4684526" cy="2309500"/>
          </a:xfrm>
          <a:prstGeom prst="rect">
            <a:avLst/>
          </a:prstGeom>
          <a:noFill/>
          <a:ln>
            <a:noFill/>
          </a:ln>
        </p:spPr>
      </p:pic>
      <p:sp>
        <p:nvSpPr>
          <p:cNvPr id="808" name="Google Shape;808;p84"/>
          <p:cNvSpPr txBox="1"/>
          <p:nvPr>
            <p:ph idx="1" type="subTitle"/>
          </p:nvPr>
        </p:nvSpPr>
        <p:spPr>
          <a:xfrm>
            <a:off x="747150" y="1479625"/>
            <a:ext cx="76497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Montserrat"/>
                <a:ea typeface="Montserrat"/>
                <a:cs typeface="Montserrat"/>
                <a:sym typeface="Montserrat"/>
              </a:rPr>
              <a:t>Poly A selection 						Ribo minus</a:t>
            </a:r>
            <a:endParaRPr sz="22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1"/>
          <p:cNvSpPr txBox="1"/>
          <p:nvPr>
            <p:ph idx="1" type="body"/>
          </p:nvPr>
        </p:nvSpPr>
        <p:spPr>
          <a:xfrm>
            <a:off x="554025" y="4699688"/>
            <a:ext cx="6936000" cy="523800"/>
          </a:xfrm>
          <a:prstGeom prst="rect">
            <a:avLst/>
          </a:prstGeom>
        </p:spPr>
        <p:txBody>
          <a:bodyPr anchorCtr="0" anchor="ctr" bIns="64225" lIns="64225" spcFirstLastPara="1" rIns="64225" wrap="square" tIns="64225">
            <a:normAutofit/>
          </a:bodyPr>
          <a:lstStyle/>
          <a:p>
            <a:pPr indent="0" lvl="0" marL="0" rtl="0" algn="l">
              <a:spcBef>
                <a:spcPts val="0"/>
              </a:spcBef>
              <a:spcAft>
                <a:spcPts val="0"/>
              </a:spcAft>
              <a:buNone/>
            </a:pPr>
            <a:r>
              <a:rPr lang="en" sz="1000"/>
              <a:t>Image by Candace Savonen with Avataars, pixabay and openmoji.org</a:t>
            </a:r>
            <a:endParaRPr sz="1000"/>
          </a:p>
        </p:txBody>
      </p:sp>
      <p:pic>
        <p:nvPicPr>
          <p:cNvPr id="332" name="Google Shape;332;p31"/>
          <p:cNvPicPr preferRelativeResize="0"/>
          <p:nvPr/>
        </p:nvPicPr>
        <p:blipFill>
          <a:blip r:embed="rId3">
            <a:alphaModFix/>
          </a:blip>
          <a:stretch>
            <a:fillRect/>
          </a:stretch>
        </p:blipFill>
        <p:spPr>
          <a:xfrm>
            <a:off x="369325" y="1625888"/>
            <a:ext cx="1407300" cy="1407300"/>
          </a:xfrm>
          <a:prstGeom prst="rect">
            <a:avLst/>
          </a:prstGeom>
          <a:noFill/>
          <a:ln>
            <a:noFill/>
          </a:ln>
        </p:spPr>
      </p:pic>
      <p:sp>
        <p:nvSpPr>
          <p:cNvPr id="333" name="Google Shape;333;p31"/>
          <p:cNvSpPr/>
          <p:nvPr/>
        </p:nvSpPr>
        <p:spPr>
          <a:xfrm>
            <a:off x="2807175" y="409250"/>
            <a:ext cx="2654100" cy="3856800"/>
          </a:xfrm>
          <a:prstGeom prst="wedgeRectCallout">
            <a:avLst>
              <a:gd fmla="val -92110" name="adj1"/>
              <a:gd fmla="val -407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txBox="1"/>
          <p:nvPr/>
        </p:nvSpPr>
        <p:spPr>
          <a:xfrm>
            <a:off x="-266550" y="2820700"/>
            <a:ext cx="26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G</a:t>
            </a:r>
            <a:r>
              <a:rPr lang="en">
                <a:solidFill>
                  <a:schemeClr val="lt1"/>
                </a:solidFill>
              </a:rPr>
              <a:t>enomic data</a:t>
            </a:r>
            <a:endParaRPr>
              <a:solidFill>
                <a:schemeClr val="lt1"/>
              </a:solidFill>
            </a:endParaRPr>
          </a:p>
        </p:txBody>
      </p:sp>
      <p:pic>
        <p:nvPicPr>
          <p:cNvPr id="335" name="Google Shape;335;p31"/>
          <p:cNvPicPr preferRelativeResize="0"/>
          <p:nvPr/>
        </p:nvPicPr>
        <p:blipFill rotWithShape="1">
          <a:blip r:embed="rId4">
            <a:alphaModFix/>
          </a:blip>
          <a:srcRect b="17681" l="829" r="63886" t="0"/>
          <a:stretch/>
        </p:blipFill>
        <p:spPr>
          <a:xfrm>
            <a:off x="3037613" y="521560"/>
            <a:ext cx="2193226" cy="3615978"/>
          </a:xfrm>
          <a:prstGeom prst="rect">
            <a:avLst/>
          </a:prstGeom>
          <a:noFill/>
          <a:ln>
            <a:noFill/>
          </a:ln>
        </p:spPr>
      </p:pic>
      <p:sp>
        <p:nvSpPr>
          <p:cNvPr id="336" name="Google Shape;336;p31"/>
          <p:cNvSpPr/>
          <p:nvPr/>
        </p:nvSpPr>
        <p:spPr>
          <a:xfrm>
            <a:off x="6360900" y="521550"/>
            <a:ext cx="1900800" cy="600900"/>
          </a:xfrm>
          <a:prstGeom prst="wedgeRectCallout">
            <a:avLst>
              <a:gd fmla="val 1185" name="adj1"/>
              <a:gd fmla="val 140352"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What is this and what do I do with it?</a:t>
            </a:r>
            <a:endParaRPr/>
          </a:p>
        </p:txBody>
      </p:sp>
      <p:pic>
        <p:nvPicPr>
          <p:cNvPr id="337" name="Google Shape;337;p31"/>
          <p:cNvPicPr preferRelativeResize="0"/>
          <p:nvPr/>
        </p:nvPicPr>
        <p:blipFill>
          <a:blip r:embed="rId5">
            <a:alphaModFix/>
          </a:blip>
          <a:stretch>
            <a:fillRect/>
          </a:stretch>
        </p:blipFill>
        <p:spPr>
          <a:xfrm>
            <a:off x="6197111" y="1767345"/>
            <a:ext cx="1627936" cy="1726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5"/>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Mike Love https://mikelove.wordpress.com/2016/09/26/rna-seq-fragment-sequence-bias/</a:t>
            </a:r>
            <a:endParaRPr/>
          </a:p>
        </p:txBody>
      </p:sp>
      <p:pic>
        <p:nvPicPr>
          <p:cNvPr id="814" name="Google Shape;814;p85"/>
          <p:cNvPicPr preferRelativeResize="0"/>
          <p:nvPr/>
        </p:nvPicPr>
        <p:blipFill>
          <a:blip r:embed="rId3">
            <a:alphaModFix/>
          </a:blip>
          <a:stretch>
            <a:fillRect/>
          </a:stretch>
        </p:blipFill>
        <p:spPr>
          <a:xfrm>
            <a:off x="883900" y="304800"/>
            <a:ext cx="7732588" cy="439488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6"/>
          <p:cNvSpPr txBox="1"/>
          <p:nvPr>
            <p:ph type="title"/>
          </p:nvPr>
        </p:nvSpPr>
        <p:spPr>
          <a:xfrm>
            <a:off x="823850" y="866775"/>
            <a:ext cx="7801200" cy="3521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highlight>
                  <a:schemeClr val="dk1"/>
                </a:highlight>
              </a:rPr>
              <a:t>Pay attention to what abundance measures a tool expects to be given with respect to what transformations have already been done to your data (if any).</a:t>
            </a:r>
            <a:endParaRPr>
              <a:highlight>
                <a:schemeClr val="dk1"/>
              </a:high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7"/>
          <p:cNvSpPr txBox="1"/>
          <p:nvPr>
            <p:ph idx="4294967295" type="body"/>
          </p:nvPr>
        </p:nvSpPr>
        <p:spPr>
          <a:xfrm>
            <a:off x="67275" y="4697413"/>
            <a:ext cx="6936000" cy="5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Montserrat"/>
                <a:ea typeface="Montserrat"/>
                <a:cs typeface="Montserrat"/>
                <a:sym typeface="Montserrat"/>
              </a:rPr>
              <a:t>Image by Candace Savonen</a:t>
            </a:r>
            <a:endParaRPr sz="1200">
              <a:latin typeface="Montserrat"/>
              <a:ea typeface="Montserrat"/>
              <a:cs typeface="Montserrat"/>
              <a:sym typeface="Montserrat"/>
            </a:endParaRPr>
          </a:p>
        </p:txBody>
      </p:sp>
      <p:sp>
        <p:nvSpPr>
          <p:cNvPr id="825" name="Google Shape;825;p87"/>
          <p:cNvSpPr/>
          <p:nvPr/>
        </p:nvSpPr>
        <p:spPr>
          <a:xfrm>
            <a:off x="214072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7"/>
          <p:cNvSpPr/>
          <p:nvPr/>
        </p:nvSpPr>
        <p:spPr>
          <a:xfrm>
            <a:off x="366697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7"/>
          <p:cNvSpPr/>
          <p:nvPr/>
        </p:nvSpPr>
        <p:spPr>
          <a:xfrm>
            <a:off x="519322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7"/>
          <p:cNvSpPr/>
          <p:nvPr/>
        </p:nvSpPr>
        <p:spPr>
          <a:xfrm>
            <a:off x="671947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7"/>
          <p:cNvSpPr txBox="1"/>
          <p:nvPr/>
        </p:nvSpPr>
        <p:spPr>
          <a:xfrm>
            <a:off x="3145675" y="3040225"/>
            <a:ext cx="133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Quantification/Alignment</a:t>
            </a:r>
            <a:endParaRPr sz="1200">
              <a:latin typeface="Montserrat"/>
              <a:ea typeface="Montserrat"/>
              <a:cs typeface="Montserrat"/>
              <a:sym typeface="Montserrat"/>
            </a:endParaRPr>
          </a:p>
        </p:txBody>
      </p:sp>
      <p:sp>
        <p:nvSpPr>
          <p:cNvPr id="830" name="Google Shape;830;p87"/>
          <p:cNvSpPr txBox="1"/>
          <p:nvPr/>
        </p:nvSpPr>
        <p:spPr>
          <a:xfrm>
            <a:off x="1529025" y="3040225"/>
            <a:ext cx="1507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Quality control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Sequence quality</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trimming</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p:txBody>
      </p:sp>
      <p:sp>
        <p:nvSpPr>
          <p:cNvPr id="831" name="Google Shape;831;p87"/>
          <p:cNvSpPr txBox="1"/>
          <p:nvPr/>
        </p:nvSpPr>
        <p:spPr>
          <a:xfrm>
            <a:off x="4665225" y="3040225"/>
            <a:ext cx="13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Normalization</a:t>
            </a:r>
            <a:endParaRPr sz="1200">
              <a:latin typeface="Montserrat"/>
              <a:ea typeface="Montserrat"/>
              <a:cs typeface="Montserrat"/>
              <a:sym typeface="Montserrat"/>
            </a:endParaRPr>
          </a:p>
        </p:txBody>
      </p:sp>
      <p:sp>
        <p:nvSpPr>
          <p:cNvPr id="832" name="Google Shape;832;p87"/>
          <p:cNvSpPr txBox="1"/>
          <p:nvPr/>
        </p:nvSpPr>
        <p:spPr>
          <a:xfrm>
            <a:off x="5589675" y="3039063"/>
            <a:ext cx="2543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Downstream analyses</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Dimension Reduction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Differential expression </a:t>
            </a:r>
            <a:endParaRPr sz="1200">
              <a:latin typeface="Montserrat"/>
              <a:ea typeface="Montserrat"/>
              <a:cs typeface="Montserrat"/>
              <a:sym typeface="Montserrat"/>
            </a:endParaRPr>
          </a:p>
        </p:txBody>
      </p:sp>
      <p:cxnSp>
        <p:nvCxnSpPr>
          <p:cNvPr id="833" name="Google Shape;833;p87"/>
          <p:cNvCxnSpPr>
            <a:stCxn id="825" idx="6"/>
            <a:endCxn id="826" idx="2"/>
          </p:cNvCxnSpPr>
          <p:nvPr/>
        </p:nvCxnSpPr>
        <p:spPr>
          <a:xfrm>
            <a:off x="2424525" y="2676025"/>
            <a:ext cx="1242600" cy="0"/>
          </a:xfrm>
          <a:prstGeom prst="straightConnector1">
            <a:avLst/>
          </a:prstGeom>
          <a:noFill/>
          <a:ln cap="flat" cmpd="sng" w="9525">
            <a:solidFill>
              <a:schemeClr val="dk2"/>
            </a:solidFill>
            <a:prstDash val="solid"/>
            <a:round/>
            <a:headEnd len="med" w="med" type="none"/>
            <a:tailEnd len="med" w="med" type="triangle"/>
          </a:ln>
        </p:spPr>
      </p:cxnSp>
      <p:cxnSp>
        <p:nvCxnSpPr>
          <p:cNvPr id="834" name="Google Shape;834;p87"/>
          <p:cNvCxnSpPr>
            <a:stCxn id="826" idx="6"/>
            <a:endCxn id="827" idx="2"/>
          </p:cNvCxnSpPr>
          <p:nvPr/>
        </p:nvCxnSpPr>
        <p:spPr>
          <a:xfrm>
            <a:off x="3950775" y="2676025"/>
            <a:ext cx="1242600" cy="0"/>
          </a:xfrm>
          <a:prstGeom prst="straightConnector1">
            <a:avLst/>
          </a:prstGeom>
          <a:noFill/>
          <a:ln cap="flat" cmpd="sng" w="9525">
            <a:solidFill>
              <a:schemeClr val="dk2"/>
            </a:solidFill>
            <a:prstDash val="solid"/>
            <a:round/>
            <a:headEnd len="med" w="med" type="none"/>
            <a:tailEnd len="med" w="med" type="triangle"/>
          </a:ln>
        </p:spPr>
      </p:cxnSp>
      <p:cxnSp>
        <p:nvCxnSpPr>
          <p:cNvPr id="835" name="Google Shape;835;p87"/>
          <p:cNvCxnSpPr>
            <a:stCxn id="827" idx="6"/>
            <a:endCxn id="828" idx="2"/>
          </p:cNvCxnSpPr>
          <p:nvPr/>
        </p:nvCxnSpPr>
        <p:spPr>
          <a:xfrm>
            <a:off x="5477025" y="2676025"/>
            <a:ext cx="1242600" cy="0"/>
          </a:xfrm>
          <a:prstGeom prst="straightConnector1">
            <a:avLst/>
          </a:prstGeom>
          <a:noFill/>
          <a:ln cap="flat" cmpd="sng" w="9525">
            <a:solidFill>
              <a:schemeClr val="dk2"/>
            </a:solidFill>
            <a:prstDash val="solid"/>
            <a:round/>
            <a:headEnd len="med" w="med" type="none"/>
            <a:tailEnd len="med" w="med" type="triangle"/>
          </a:ln>
        </p:spPr>
      </p:cxnSp>
      <p:sp>
        <p:nvSpPr>
          <p:cNvPr id="836" name="Google Shape;836;p87"/>
          <p:cNvSpPr/>
          <p:nvPr/>
        </p:nvSpPr>
        <p:spPr>
          <a:xfrm rot="-5400000">
            <a:off x="2142725" y="2818825"/>
            <a:ext cx="283800" cy="1362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7"/>
          <p:cNvSpPr/>
          <p:nvPr/>
        </p:nvSpPr>
        <p:spPr>
          <a:xfrm rot="-5400000">
            <a:off x="6693375" y="2607688"/>
            <a:ext cx="295200" cy="182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7"/>
          <p:cNvSpPr txBox="1"/>
          <p:nvPr>
            <p:ph type="title"/>
          </p:nvPr>
        </p:nvSpPr>
        <p:spPr>
          <a:xfrm>
            <a:off x="1177375" y="590425"/>
            <a:ext cx="7950600" cy="7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Very general bulk RNA-seq workflow steps</a:t>
            </a:r>
            <a:endParaRPr sz="2200"/>
          </a:p>
          <a:p>
            <a:pPr indent="0" lvl="0" marL="0" rtl="0" algn="l">
              <a:spcBef>
                <a:spcPts val="0"/>
              </a:spcBef>
              <a:spcAft>
                <a:spcPts val="0"/>
              </a:spcAft>
              <a:buSzPts val="990"/>
              <a:buNone/>
            </a:pPr>
            <a:r>
              <a:t/>
            </a:r>
            <a:endParaRPr sz="2200"/>
          </a:p>
        </p:txBody>
      </p:sp>
      <p:pic>
        <p:nvPicPr>
          <p:cNvPr id="839" name="Google Shape;839;p87"/>
          <p:cNvPicPr preferRelativeResize="0"/>
          <p:nvPr/>
        </p:nvPicPr>
        <p:blipFill>
          <a:blip r:embed="rId3">
            <a:alphaModFix/>
          </a:blip>
          <a:stretch>
            <a:fillRect/>
          </a:stretch>
        </p:blipFill>
        <p:spPr>
          <a:xfrm>
            <a:off x="3450225" y="1801301"/>
            <a:ext cx="717300" cy="717300"/>
          </a:xfrm>
          <a:prstGeom prst="rect">
            <a:avLst/>
          </a:prstGeom>
          <a:noFill/>
          <a:ln>
            <a:noFill/>
          </a:ln>
        </p:spPr>
      </p:pic>
      <p:pic>
        <p:nvPicPr>
          <p:cNvPr id="840" name="Google Shape;840;p87"/>
          <p:cNvPicPr preferRelativeResize="0"/>
          <p:nvPr/>
        </p:nvPicPr>
        <p:blipFill>
          <a:blip r:embed="rId4">
            <a:alphaModFix/>
          </a:blip>
          <a:stretch>
            <a:fillRect/>
          </a:stretch>
        </p:blipFill>
        <p:spPr>
          <a:xfrm>
            <a:off x="1923975" y="1780750"/>
            <a:ext cx="717300" cy="717300"/>
          </a:xfrm>
          <a:prstGeom prst="rect">
            <a:avLst/>
          </a:prstGeom>
          <a:noFill/>
          <a:ln>
            <a:noFill/>
          </a:ln>
        </p:spPr>
      </p:pic>
      <p:pic>
        <p:nvPicPr>
          <p:cNvPr id="841" name="Google Shape;841;p87"/>
          <p:cNvPicPr preferRelativeResize="0"/>
          <p:nvPr/>
        </p:nvPicPr>
        <p:blipFill>
          <a:blip r:embed="rId5">
            <a:alphaModFix/>
          </a:blip>
          <a:stretch>
            <a:fillRect/>
          </a:stretch>
        </p:blipFill>
        <p:spPr>
          <a:xfrm>
            <a:off x="4976475" y="1771588"/>
            <a:ext cx="717300" cy="717300"/>
          </a:xfrm>
          <a:prstGeom prst="rect">
            <a:avLst/>
          </a:prstGeom>
          <a:noFill/>
          <a:ln>
            <a:noFill/>
          </a:ln>
        </p:spPr>
      </p:pic>
      <p:pic>
        <p:nvPicPr>
          <p:cNvPr id="842" name="Google Shape;842;p87"/>
          <p:cNvPicPr preferRelativeResize="0"/>
          <p:nvPr/>
        </p:nvPicPr>
        <p:blipFill>
          <a:blip r:embed="rId6">
            <a:alphaModFix/>
          </a:blip>
          <a:stretch>
            <a:fillRect/>
          </a:stretch>
        </p:blipFill>
        <p:spPr>
          <a:xfrm>
            <a:off x="6482327" y="1771589"/>
            <a:ext cx="717300" cy="717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8"/>
          <p:cNvSpPr txBox="1"/>
          <p:nvPr>
            <p:ph idx="4294967295" type="body"/>
          </p:nvPr>
        </p:nvSpPr>
        <p:spPr>
          <a:xfrm>
            <a:off x="554025" y="4699688"/>
            <a:ext cx="6936000" cy="523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Table from https://www.cd-genomics.com/resourse-Bioinformatics-Workflow-of-RNA-Seq.html</a:t>
            </a:r>
            <a:endParaRPr/>
          </a:p>
        </p:txBody>
      </p:sp>
      <p:pic>
        <p:nvPicPr>
          <p:cNvPr id="848" name="Google Shape;848;p88"/>
          <p:cNvPicPr preferRelativeResize="0"/>
          <p:nvPr/>
        </p:nvPicPr>
        <p:blipFill>
          <a:blip r:embed="rId3">
            <a:alphaModFix/>
          </a:blip>
          <a:stretch>
            <a:fillRect/>
          </a:stretch>
        </p:blipFill>
        <p:spPr>
          <a:xfrm>
            <a:off x="1172150" y="962775"/>
            <a:ext cx="6760701" cy="3859375"/>
          </a:xfrm>
          <a:prstGeom prst="rect">
            <a:avLst/>
          </a:prstGeom>
          <a:noFill/>
          <a:ln>
            <a:noFill/>
          </a:ln>
        </p:spPr>
      </p:pic>
      <p:sp>
        <p:nvSpPr>
          <p:cNvPr id="849" name="Google Shape;849;p88"/>
          <p:cNvSpPr txBox="1"/>
          <p:nvPr>
            <p:ph type="title"/>
          </p:nvPr>
        </p:nvSpPr>
        <p:spPr>
          <a:xfrm>
            <a:off x="1072400" y="236275"/>
            <a:ext cx="79506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90"/>
              <a:t>Transcript quantification tools</a:t>
            </a:r>
            <a:endParaRPr sz="3090"/>
          </a:p>
        </p:txBody>
      </p:sp>
      <p:sp>
        <p:nvSpPr>
          <p:cNvPr id="850" name="Google Shape;850;p88"/>
          <p:cNvSpPr txBox="1"/>
          <p:nvPr/>
        </p:nvSpPr>
        <p:spPr>
          <a:xfrm>
            <a:off x="584950" y="3778875"/>
            <a:ext cx="73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Salmon/</a:t>
            </a:r>
            <a:endParaRPr>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9"/>
          <p:cNvSpPr txBox="1"/>
          <p:nvPr>
            <p:ph idx="4294967295" type="body"/>
          </p:nvPr>
        </p:nvSpPr>
        <p:spPr>
          <a:xfrm>
            <a:off x="554025" y="4699688"/>
            <a:ext cx="6936000" cy="523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Table from https://www.cd-genomics.com/resourse-Bioinformatics-Workflow-of-RNA-Seq.html</a:t>
            </a:r>
            <a:endParaRPr/>
          </a:p>
        </p:txBody>
      </p:sp>
      <p:sp>
        <p:nvSpPr>
          <p:cNvPr id="856" name="Google Shape;856;p89"/>
          <p:cNvSpPr txBox="1"/>
          <p:nvPr>
            <p:ph type="title"/>
          </p:nvPr>
        </p:nvSpPr>
        <p:spPr>
          <a:xfrm>
            <a:off x="1072400" y="236275"/>
            <a:ext cx="79506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90"/>
              <a:t>Normalization </a:t>
            </a:r>
            <a:r>
              <a:rPr lang="en" sz="3090"/>
              <a:t>tools</a:t>
            </a:r>
            <a:endParaRPr sz="3090"/>
          </a:p>
        </p:txBody>
      </p:sp>
      <p:pic>
        <p:nvPicPr>
          <p:cNvPr id="857" name="Google Shape;857;p89"/>
          <p:cNvPicPr preferRelativeResize="0"/>
          <p:nvPr/>
        </p:nvPicPr>
        <p:blipFill>
          <a:blip r:embed="rId3">
            <a:alphaModFix/>
          </a:blip>
          <a:stretch>
            <a:fillRect/>
          </a:stretch>
        </p:blipFill>
        <p:spPr>
          <a:xfrm>
            <a:off x="1342050" y="949500"/>
            <a:ext cx="5550315" cy="37502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90"/>
          <p:cNvSpPr txBox="1"/>
          <p:nvPr>
            <p:ph idx="4294967295" type="title"/>
          </p:nvPr>
        </p:nvSpPr>
        <p:spPr>
          <a:xfrm>
            <a:off x="349100" y="322175"/>
            <a:ext cx="8588100" cy="410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Checklist guide for RNA Sequencing</a:t>
            </a:r>
            <a:endParaRPr sz="3000"/>
          </a:p>
          <a:p>
            <a:pPr indent="0" lvl="0" marL="0" rtl="0" algn="l">
              <a:spcBef>
                <a:spcPts val="0"/>
              </a:spcBef>
              <a:spcAft>
                <a:spcPts val="0"/>
              </a:spcAft>
              <a:buNone/>
            </a:pPr>
            <a:r>
              <a:t/>
            </a:r>
            <a:endParaRPr sz="3000"/>
          </a:p>
          <a:p>
            <a:pPr indent="-368299" lvl="0" marL="457200" rtl="0" algn="l">
              <a:spcBef>
                <a:spcPts val="0"/>
              </a:spcBef>
              <a:spcAft>
                <a:spcPts val="0"/>
              </a:spcAft>
              <a:buSzPct val="100000"/>
              <a:buChar char="❏"/>
            </a:pPr>
            <a:r>
              <a:rPr lang="en" sz="2444"/>
              <a:t>What is the biological question/hypothesis? </a:t>
            </a:r>
            <a:endParaRPr sz="2444"/>
          </a:p>
          <a:p>
            <a:pPr indent="-368299" lvl="0" marL="457200" rtl="0" algn="l">
              <a:spcBef>
                <a:spcPts val="0"/>
              </a:spcBef>
              <a:spcAft>
                <a:spcPts val="0"/>
              </a:spcAft>
              <a:buSzPct val="100000"/>
              <a:buChar char="❏"/>
            </a:pPr>
            <a:r>
              <a:rPr lang="en" sz="2444"/>
              <a:t>What is the experimental design?</a:t>
            </a:r>
            <a:endParaRPr sz="2444"/>
          </a:p>
          <a:p>
            <a:pPr indent="-368299" lvl="0" marL="457200" rtl="0" algn="l">
              <a:spcBef>
                <a:spcPts val="0"/>
              </a:spcBef>
              <a:spcAft>
                <a:spcPts val="0"/>
              </a:spcAft>
              <a:buSzPct val="100000"/>
              <a:buChar char="❏"/>
            </a:pPr>
            <a:r>
              <a:rPr lang="en" sz="2444"/>
              <a:t>What RNA selection was used: Poly A or Ribo minus? </a:t>
            </a:r>
            <a:endParaRPr sz="2444"/>
          </a:p>
          <a:p>
            <a:pPr indent="-368299" lvl="0" marL="457200" rtl="0" algn="l">
              <a:spcBef>
                <a:spcPts val="0"/>
              </a:spcBef>
              <a:spcAft>
                <a:spcPts val="0"/>
              </a:spcAft>
              <a:buSzPct val="100000"/>
              <a:buChar char="❏"/>
            </a:pPr>
            <a:r>
              <a:rPr lang="en" sz="2444"/>
              <a:t>What processing steps have been done? </a:t>
            </a:r>
            <a:endParaRPr sz="2444"/>
          </a:p>
          <a:p>
            <a:pPr indent="-368299" lvl="0" marL="457200" rtl="0" algn="l">
              <a:spcBef>
                <a:spcPts val="0"/>
              </a:spcBef>
              <a:spcAft>
                <a:spcPts val="0"/>
              </a:spcAft>
              <a:buSzPct val="100000"/>
              <a:buChar char="❏"/>
            </a:pPr>
            <a:r>
              <a:rPr lang="en" sz="2444"/>
              <a:t>What quality control checks have been done? </a:t>
            </a:r>
            <a:endParaRPr sz="2444"/>
          </a:p>
          <a:p>
            <a:pPr indent="-368299" lvl="0" marL="457200" rtl="0" algn="l">
              <a:spcBef>
                <a:spcPts val="0"/>
              </a:spcBef>
              <a:spcAft>
                <a:spcPts val="0"/>
              </a:spcAft>
              <a:buSzPct val="100000"/>
              <a:buChar char="❏"/>
            </a:pPr>
            <a:r>
              <a:rPr lang="en" sz="2444"/>
              <a:t>What alignment methods have been used? </a:t>
            </a:r>
            <a:endParaRPr sz="2444"/>
          </a:p>
          <a:p>
            <a:pPr indent="-368299" lvl="0" marL="457200" rtl="0" algn="l">
              <a:spcBef>
                <a:spcPts val="0"/>
              </a:spcBef>
              <a:spcAft>
                <a:spcPts val="0"/>
              </a:spcAft>
              <a:buSzPct val="100000"/>
              <a:buChar char="❏"/>
            </a:pPr>
            <a:r>
              <a:rPr lang="en" sz="2444"/>
              <a:t>What abundance measures are reported?</a:t>
            </a:r>
            <a:endParaRPr sz="2444"/>
          </a:p>
          <a:p>
            <a:pPr indent="0" lvl="0" marL="45720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863" name="Google Shape;863;p90"/>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http://hutchdatascience.org/Choosing_Genomics_Tools/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1"/>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869" name="Google Shape;869;p91"/>
          <p:cNvSpPr txBox="1"/>
          <p:nvPr>
            <p:ph idx="1" type="body"/>
          </p:nvPr>
        </p:nvSpPr>
        <p:spPr>
          <a:xfrm>
            <a:off x="473400" y="13134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60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Understand the basics of </a:t>
            </a:r>
            <a:r>
              <a:rPr b="1" lang="en">
                <a:solidFill>
                  <a:srgbClr val="333333"/>
                </a:solidFill>
                <a:highlight>
                  <a:srgbClr val="FFFFFF"/>
                </a:highlight>
                <a:latin typeface="Montserrat"/>
                <a:ea typeface="Montserrat"/>
                <a:cs typeface="Montserrat"/>
                <a:sym typeface="Montserrat"/>
              </a:rPr>
              <a:t>single cell RNA-Seq</a:t>
            </a:r>
            <a:r>
              <a:rPr lang="en">
                <a:solidFill>
                  <a:srgbClr val="333333"/>
                </a:solidFill>
                <a:highlight>
                  <a:srgbClr val="FFFFFF"/>
                </a:highlight>
                <a:latin typeface="Montserrat"/>
                <a:ea typeface="Montserrat"/>
                <a:cs typeface="Montserrat"/>
                <a:sym typeface="Montserrat"/>
              </a:rPr>
              <a:t> data collection and processing workflow</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 Identify the next steps for your particular </a:t>
            </a:r>
            <a:r>
              <a:rPr b="1" lang="en">
                <a:solidFill>
                  <a:srgbClr val="333333"/>
                </a:solidFill>
                <a:highlight>
                  <a:schemeClr val="dk1"/>
                </a:highlight>
                <a:latin typeface="Montserrat"/>
                <a:ea typeface="Montserrat"/>
                <a:cs typeface="Montserrat"/>
                <a:sym typeface="Montserrat"/>
              </a:rPr>
              <a:t>single cell </a:t>
            </a:r>
            <a:r>
              <a:rPr b="1" lang="en">
                <a:solidFill>
                  <a:srgbClr val="333333"/>
                </a:solidFill>
                <a:highlight>
                  <a:srgbClr val="FFFFFF"/>
                </a:highlight>
                <a:latin typeface="Montserrat"/>
                <a:ea typeface="Montserrat"/>
                <a:cs typeface="Montserrat"/>
                <a:sym typeface="Montserrat"/>
              </a:rPr>
              <a:t>RNA-seq</a:t>
            </a:r>
            <a:r>
              <a:rPr lang="en">
                <a:solidFill>
                  <a:srgbClr val="333333"/>
                </a:solidFill>
                <a:highlight>
                  <a:srgbClr val="FFFFFF"/>
                </a:highlight>
                <a:latin typeface="Montserrat"/>
                <a:ea typeface="Montserrat"/>
                <a:cs typeface="Montserrat"/>
                <a:sym typeface="Montserrat"/>
              </a:rPr>
              <a:t> data.</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Formulate questions to ask about your </a:t>
            </a:r>
            <a:r>
              <a:rPr b="1" lang="en">
                <a:solidFill>
                  <a:srgbClr val="333333"/>
                </a:solidFill>
                <a:highlight>
                  <a:schemeClr val="dk1"/>
                </a:highlight>
                <a:latin typeface="Montserrat"/>
                <a:ea typeface="Montserrat"/>
                <a:cs typeface="Montserrat"/>
                <a:sym typeface="Montserrat"/>
              </a:rPr>
              <a:t>single cell </a:t>
            </a:r>
            <a:r>
              <a:rPr b="1" lang="en">
                <a:solidFill>
                  <a:srgbClr val="333333"/>
                </a:solidFill>
                <a:highlight>
                  <a:srgbClr val="FFFFFF"/>
                </a:highlight>
                <a:latin typeface="Montserrat"/>
                <a:ea typeface="Montserrat"/>
                <a:cs typeface="Montserrat"/>
                <a:sym typeface="Montserrat"/>
              </a:rPr>
              <a:t>RNA-seq</a:t>
            </a:r>
            <a:r>
              <a:rPr lang="en">
                <a:solidFill>
                  <a:srgbClr val="333333"/>
                </a:solidFill>
                <a:highlight>
                  <a:srgbClr val="FFFFFF"/>
                </a:highlight>
                <a:latin typeface="Montserrat"/>
                <a:ea typeface="Montserrat"/>
                <a:cs typeface="Montserrat"/>
                <a:sym typeface="Montserrat"/>
              </a:rPr>
              <a:t> data</a:t>
            </a:r>
            <a:endParaRPr>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2"/>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marR="788677" rtl="0" algn="l">
              <a:lnSpc>
                <a:spcPct val="90885"/>
              </a:lnSpc>
              <a:spcBef>
                <a:spcPts val="0"/>
              </a:spcBef>
              <a:spcAft>
                <a:spcPts val="0"/>
              </a:spcAft>
              <a:buClr>
                <a:schemeClr val="lt1"/>
              </a:buClr>
              <a:buSzPts val="1100"/>
              <a:buFont typeface="Arial"/>
              <a:buNone/>
            </a:pPr>
            <a:r>
              <a:rPr lang="en" sz="1400"/>
              <a:t>Image from Nature, Tanaka et al, 2018</a:t>
            </a:r>
            <a:endParaRPr/>
          </a:p>
        </p:txBody>
      </p:sp>
      <p:pic>
        <p:nvPicPr>
          <p:cNvPr id="875" name="Google Shape;875;p92"/>
          <p:cNvPicPr preferRelativeResize="0"/>
          <p:nvPr/>
        </p:nvPicPr>
        <p:blipFill>
          <a:blip r:embed="rId3">
            <a:alphaModFix/>
          </a:blip>
          <a:stretch>
            <a:fillRect/>
          </a:stretch>
        </p:blipFill>
        <p:spPr>
          <a:xfrm>
            <a:off x="854400" y="374300"/>
            <a:ext cx="7435189" cy="439488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3"/>
          <p:cNvSpPr txBox="1"/>
          <p:nvPr>
            <p:ph idx="1" type="body"/>
          </p:nvPr>
        </p:nvSpPr>
        <p:spPr>
          <a:xfrm>
            <a:off x="554025" y="4619700"/>
            <a:ext cx="8529300" cy="523800"/>
          </a:xfrm>
          <a:prstGeom prst="rect">
            <a:avLst/>
          </a:prstGeom>
        </p:spPr>
        <p:txBody>
          <a:bodyPr anchorCtr="0" anchor="ctr" bIns="91425" lIns="91425" spcFirstLastPara="1" rIns="91425" wrap="square" tIns="91425">
            <a:normAutofit fontScale="85000" lnSpcReduction="10000"/>
          </a:bodyPr>
          <a:lstStyle/>
          <a:p>
            <a:pPr indent="0" lvl="0" marL="0" marR="788677" rtl="0" algn="l">
              <a:lnSpc>
                <a:spcPct val="90885"/>
              </a:lnSpc>
              <a:spcBef>
                <a:spcPts val="0"/>
              </a:spcBef>
              <a:spcAft>
                <a:spcPts val="0"/>
              </a:spcAft>
              <a:buNone/>
            </a:pPr>
            <a:r>
              <a:rPr lang="en" sz="1400"/>
              <a:t>Image from 10X Genomics: https://www.10xgenomics.com/blog/single-cell-rna-seq-an-introductory-overview-and-tools-for-getting-started</a:t>
            </a:r>
            <a:endParaRPr/>
          </a:p>
        </p:txBody>
      </p:sp>
      <p:pic>
        <p:nvPicPr>
          <p:cNvPr id="881" name="Google Shape;881;p93"/>
          <p:cNvPicPr preferRelativeResize="0"/>
          <p:nvPr/>
        </p:nvPicPr>
        <p:blipFill>
          <a:blip r:embed="rId3">
            <a:alphaModFix/>
          </a:blip>
          <a:stretch>
            <a:fillRect/>
          </a:stretch>
        </p:blipFill>
        <p:spPr>
          <a:xfrm>
            <a:off x="278063" y="304800"/>
            <a:ext cx="8587868" cy="43149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94"/>
          <p:cNvPicPr preferRelativeResize="0"/>
          <p:nvPr/>
        </p:nvPicPr>
        <p:blipFill>
          <a:blip r:embed="rId3">
            <a:alphaModFix/>
          </a:blip>
          <a:stretch>
            <a:fillRect/>
          </a:stretch>
        </p:blipFill>
        <p:spPr>
          <a:xfrm>
            <a:off x="0" y="399595"/>
            <a:ext cx="9218473" cy="4379680"/>
          </a:xfrm>
          <a:prstGeom prst="rect">
            <a:avLst/>
          </a:prstGeom>
          <a:noFill/>
          <a:ln>
            <a:noFill/>
          </a:ln>
        </p:spPr>
      </p:pic>
      <p:sp>
        <p:nvSpPr>
          <p:cNvPr id="887" name="Google Shape;887;p94"/>
          <p:cNvSpPr txBox="1"/>
          <p:nvPr/>
        </p:nvSpPr>
        <p:spPr>
          <a:xfrm>
            <a:off x="585225" y="4800750"/>
            <a:ext cx="70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Slide f</a:t>
            </a:r>
            <a:r>
              <a:rPr lang="en">
                <a:latin typeface="Lato"/>
                <a:ea typeface="Lato"/>
                <a:cs typeface="Lato"/>
                <a:sym typeface="Lato"/>
              </a:rPr>
              <a:t>rom the Childhood Cancer Data Lab</a:t>
            </a:r>
            <a:endParaRPr>
              <a:latin typeface="Lato"/>
              <a:ea typeface="Lato"/>
              <a:cs typeface="Lato"/>
              <a:sym typeface="Lato"/>
            </a:endParaRPr>
          </a:p>
        </p:txBody>
      </p:sp>
      <p:sp>
        <p:nvSpPr>
          <p:cNvPr id="888" name="Google Shape;888;p94"/>
          <p:cNvSpPr/>
          <p:nvPr/>
        </p:nvSpPr>
        <p:spPr>
          <a:xfrm>
            <a:off x="109725" y="4730500"/>
            <a:ext cx="1828800" cy="70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4"/>
          <p:cNvSpPr/>
          <p:nvPr/>
        </p:nvSpPr>
        <p:spPr>
          <a:xfrm>
            <a:off x="5516875" y="4730500"/>
            <a:ext cx="2334900" cy="70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2"/>
          <p:cNvSpPr txBox="1"/>
          <p:nvPr>
            <p:ph type="title"/>
          </p:nvPr>
        </p:nvSpPr>
        <p:spPr>
          <a:xfrm>
            <a:off x="1112908" y="467238"/>
            <a:ext cx="79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90"/>
              <a:t>Overall Course Learning Objectives</a:t>
            </a:r>
            <a:endParaRPr sz="3290"/>
          </a:p>
        </p:txBody>
      </p:sp>
      <p:sp>
        <p:nvSpPr>
          <p:cNvPr id="343" name="Google Shape;343;p32"/>
          <p:cNvSpPr txBox="1"/>
          <p:nvPr>
            <p:ph idx="1" type="body"/>
          </p:nvPr>
        </p:nvSpPr>
        <p:spPr>
          <a:xfrm>
            <a:off x="473400" y="1480706"/>
            <a:ext cx="8387100" cy="3441900"/>
          </a:xfrm>
          <a:prstGeom prst="rect">
            <a:avLst/>
          </a:prstGeom>
        </p:spPr>
        <p:txBody>
          <a:bodyPr anchorCtr="0" anchor="t" bIns="91425" lIns="91425" spcFirstLastPara="1" rIns="91425" wrap="square" tIns="91425">
            <a:noAutofit/>
          </a:bodyPr>
          <a:lstStyle/>
          <a:p>
            <a:pPr indent="0" lvl="0" marL="266700" rtl="0" algn="l">
              <a:lnSpc>
                <a:spcPct val="150000"/>
              </a:lnSpc>
              <a:spcBef>
                <a:spcPts val="0"/>
              </a:spcBef>
              <a:spcAft>
                <a:spcPts val="0"/>
              </a:spcAft>
              <a:buNone/>
            </a:pPr>
            <a:r>
              <a:rPr b="1" lang="en" sz="1700">
                <a:solidFill>
                  <a:srgbClr val="333333"/>
                </a:solidFill>
                <a:latin typeface="Montserrat"/>
                <a:ea typeface="Montserrat"/>
                <a:cs typeface="Montserrat"/>
                <a:sym typeface="Montserrat"/>
              </a:rPr>
              <a:t>This course will demonstrate how to:</a:t>
            </a:r>
            <a:endParaRPr sz="2200">
              <a:solidFill>
                <a:srgbClr val="24292F"/>
              </a:solidFill>
              <a:highlight>
                <a:srgbClr val="FFFFFF"/>
              </a:highlight>
              <a:latin typeface="Montserrat"/>
              <a:ea typeface="Montserrat"/>
              <a:cs typeface="Montserrat"/>
              <a:sym typeface="Montserrat"/>
            </a:endParaRPr>
          </a:p>
          <a:p>
            <a:pPr indent="-279400" lvl="0" marL="266700" rtl="0" algn="l">
              <a:spcBef>
                <a:spcPts val="1100"/>
              </a:spcBef>
              <a:spcAft>
                <a:spcPts val="0"/>
              </a:spcAft>
              <a:buClr>
                <a:srgbClr val="283C46"/>
              </a:buClr>
              <a:buSzPts val="2200"/>
              <a:buFont typeface="Montserrat"/>
              <a:buChar char="●"/>
            </a:pPr>
            <a:r>
              <a:rPr lang="en" sz="2200">
                <a:solidFill>
                  <a:srgbClr val="24292F"/>
                </a:solidFill>
                <a:highlight>
                  <a:srgbClr val="FFFFFF"/>
                </a:highlight>
                <a:latin typeface="Montserrat"/>
                <a:ea typeface="Montserrat"/>
                <a:cs typeface="Montserrat"/>
                <a:sym typeface="Montserrat"/>
              </a:rPr>
              <a:t>Understand the overall workflow associated with processing their genomic data </a:t>
            </a:r>
            <a:endParaRPr sz="2200">
              <a:solidFill>
                <a:srgbClr val="24292F"/>
              </a:solidFill>
              <a:highlight>
                <a:srgbClr val="FFFFFF"/>
              </a:highlight>
              <a:latin typeface="Montserrat"/>
              <a:ea typeface="Montserrat"/>
              <a:cs typeface="Montserrat"/>
              <a:sym typeface="Montserrat"/>
            </a:endParaRPr>
          </a:p>
          <a:p>
            <a:pPr indent="-279400" lvl="0" marL="266700" rtl="0" algn="l">
              <a:spcBef>
                <a:spcPts val="0"/>
              </a:spcBef>
              <a:spcAft>
                <a:spcPts val="0"/>
              </a:spcAft>
              <a:buClr>
                <a:srgbClr val="283C46"/>
              </a:buClr>
              <a:buSzPts val="2200"/>
              <a:buFont typeface="Montserrat"/>
              <a:buChar char="●"/>
            </a:pPr>
            <a:r>
              <a:rPr lang="en" sz="2200">
                <a:solidFill>
                  <a:srgbClr val="24292F"/>
                </a:solidFill>
                <a:highlight>
                  <a:srgbClr val="FFFFFF"/>
                </a:highlight>
                <a:latin typeface="Montserrat"/>
                <a:ea typeface="Montserrat"/>
                <a:cs typeface="Montserrat"/>
                <a:sym typeface="Montserrat"/>
              </a:rPr>
              <a:t>Find </a:t>
            </a:r>
            <a:r>
              <a:rPr lang="en" sz="2200">
                <a:solidFill>
                  <a:srgbClr val="24292F"/>
                </a:solidFill>
                <a:highlight>
                  <a:srgbClr val="FFFFFF"/>
                </a:highlight>
                <a:latin typeface="Montserrat"/>
                <a:ea typeface="Montserrat"/>
                <a:cs typeface="Montserrat"/>
                <a:sym typeface="Montserrat"/>
              </a:rPr>
              <a:t>tutorials to help them process their genomic data</a:t>
            </a:r>
            <a:endParaRPr sz="2200">
              <a:solidFill>
                <a:srgbClr val="24292F"/>
              </a:solidFill>
              <a:highlight>
                <a:srgbClr val="FFFFFF"/>
              </a:highlight>
              <a:latin typeface="Montserrat"/>
              <a:ea typeface="Montserrat"/>
              <a:cs typeface="Montserrat"/>
              <a:sym typeface="Montserrat"/>
            </a:endParaRPr>
          </a:p>
          <a:p>
            <a:pPr indent="-279400" lvl="0" marL="266700" rtl="0" algn="l">
              <a:spcBef>
                <a:spcPts val="0"/>
              </a:spcBef>
              <a:spcAft>
                <a:spcPts val="0"/>
              </a:spcAft>
              <a:buClr>
                <a:srgbClr val="283C46"/>
              </a:buClr>
              <a:buSzPts val="2200"/>
              <a:buFont typeface="Montserrat"/>
              <a:buChar char="●"/>
            </a:pPr>
            <a:r>
              <a:rPr lang="en" sz="2200">
                <a:solidFill>
                  <a:srgbClr val="24292F"/>
                </a:solidFill>
                <a:highlight>
                  <a:srgbClr val="FFFFFF"/>
                </a:highlight>
                <a:latin typeface="Montserrat"/>
                <a:ea typeface="Montserrat"/>
                <a:cs typeface="Montserrat"/>
                <a:sym typeface="Montserrat"/>
              </a:rPr>
              <a:t>Choose tools for processing and interpreting their genomic data </a:t>
            </a:r>
            <a:endParaRPr sz="1700">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95"/>
          <p:cNvPicPr preferRelativeResize="0"/>
          <p:nvPr/>
        </p:nvPicPr>
        <p:blipFill>
          <a:blip r:embed="rId3">
            <a:alphaModFix/>
          </a:blip>
          <a:stretch>
            <a:fillRect/>
          </a:stretch>
        </p:blipFill>
        <p:spPr>
          <a:xfrm>
            <a:off x="152400" y="152400"/>
            <a:ext cx="8839204" cy="4769199"/>
          </a:xfrm>
          <a:prstGeom prst="rect">
            <a:avLst/>
          </a:prstGeom>
          <a:noFill/>
          <a:ln>
            <a:noFill/>
          </a:ln>
        </p:spPr>
      </p:pic>
      <p:sp>
        <p:nvSpPr>
          <p:cNvPr id="895" name="Google Shape;895;p95"/>
          <p:cNvSpPr txBox="1"/>
          <p:nvPr/>
        </p:nvSpPr>
        <p:spPr>
          <a:xfrm>
            <a:off x="585225" y="4800750"/>
            <a:ext cx="70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Slide f</a:t>
            </a:r>
            <a:r>
              <a:rPr lang="en">
                <a:latin typeface="Lato"/>
                <a:ea typeface="Lato"/>
                <a:cs typeface="Lato"/>
                <a:sym typeface="Lato"/>
              </a:rPr>
              <a:t>rom the Childhood Cancer Data Lab</a:t>
            </a:r>
            <a:endParaRPr>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96"/>
          <p:cNvPicPr preferRelativeResize="0"/>
          <p:nvPr/>
        </p:nvPicPr>
        <p:blipFill>
          <a:blip r:embed="rId3">
            <a:alphaModFix/>
          </a:blip>
          <a:stretch>
            <a:fillRect/>
          </a:stretch>
        </p:blipFill>
        <p:spPr>
          <a:xfrm>
            <a:off x="152400" y="152400"/>
            <a:ext cx="8839204" cy="4648351"/>
          </a:xfrm>
          <a:prstGeom prst="rect">
            <a:avLst/>
          </a:prstGeom>
          <a:noFill/>
          <a:ln>
            <a:noFill/>
          </a:ln>
        </p:spPr>
      </p:pic>
      <p:sp>
        <p:nvSpPr>
          <p:cNvPr id="901" name="Google Shape;901;p96"/>
          <p:cNvSpPr txBox="1"/>
          <p:nvPr/>
        </p:nvSpPr>
        <p:spPr>
          <a:xfrm>
            <a:off x="585225" y="4800750"/>
            <a:ext cx="70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Slide from the Childhood Cancer Data Lab</a:t>
            </a:r>
            <a:endParaRPr>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7"/>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400"/>
              <a:t>From the Childhood Cancer Data Lab</a:t>
            </a:r>
            <a:endParaRPr sz="1400"/>
          </a:p>
        </p:txBody>
      </p:sp>
      <p:pic>
        <p:nvPicPr>
          <p:cNvPr id="907" name="Google Shape;907;p97"/>
          <p:cNvPicPr preferRelativeResize="0"/>
          <p:nvPr/>
        </p:nvPicPr>
        <p:blipFill>
          <a:blip r:embed="rId3">
            <a:alphaModFix/>
          </a:blip>
          <a:stretch>
            <a:fillRect/>
          </a:stretch>
        </p:blipFill>
        <p:spPr>
          <a:xfrm>
            <a:off x="238650" y="57700"/>
            <a:ext cx="8270751" cy="4753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8"/>
          <p:cNvSpPr txBox="1"/>
          <p:nvPr>
            <p:ph idx="4294967295" type="body"/>
          </p:nvPr>
        </p:nvSpPr>
        <p:spPr>
          <a:xfrm>
            <a:off x="67275" y="4697413"/>
            <a:ext cx="6936000" cy="5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Montserrat"/>
                <a:ea typeface="Montserrat"/>
                <a:cs typeface="Montserrat"/>
                <a:sym typeface="Montserrat"/>
              </a:rPr>
              <a:t>Image by Candace Savonen</a:t>
            </a:r>
            <a:endParaRPr sz="1200">
              <a:latin typeface="Montserrat"/>
              <a:ea typeface="Montserrat"/>
              <a:cs typeface="Montserrat"/>
              <a:sym typeface="Montserrat"/>
            </a:endParaRPr>
          </a:p>
        </p:txBody>
      </p:sp>
      <p:sp>
        <p:nvSpPr>
          <p:cNvPr id="913" name="Google Shape;913;p98"/>
          <p:cNvSpPr/>
          <p:nvPr/>
        </p:nvSpPr>
        <p:spPr>
          <a:xfrm>
            <a:off x="214072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8"/>
          <p:cNvSpPr/>
          <p:nvPr/>
        </p:nvSpPr>
        <p:spPr>
          <a:xfrm>
            <a:off x="366697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8"/>
          <p:cNvSpPr/>
          <p:nvPr/>
        </p:nvSpPr>
        <p:spPr>
          <a:xfrm>
            <a:off x="519322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8"/>
          <p:cNvSpPr/>
          <p:nvPr/>
        </p:nvSpPr>
        <p:spPr>
          <a:xfrm>
            <a:off x="6719475" y="2539825"/>
            <a:ext cx="283800" cy="272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8"/>
          <p:cNvSpPr txBox="1"/>
          <p:nvPr/>
        </p:nvSpPr>
        <p:spPr>
          <a:xfrm>
            <a:off x="1612725" y="2981125"/>
            <a:ext cx="133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Quantification/Alignment</a:t>
            </a:r>
            <a:endParaRPr sz="1200">
              <a:latin typeface="Montserrat"/>
              <a:ea typeface="Montserrat"/>
              <a:cs typeface="Montserrat"/>
              <a:sym typeface="Montserrat"/>
            </a:endParaRPr>
          </a:p>
        </p:txBody>
      </p:sp>
      <p:sp>
        <p:nvSpPr>
          <p:cNvPr id="918" name="Google Shape;918;p98"/>
          <p:cNvSpPr txBox="1"/>
          <p:nvPr/>
        </p:nvSpPr>
        <p:spPr>
          <a:xfrm>
            <a:off x="3138975" y="2981125"/>
            <a:ext cx="1507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Quality control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UMIs</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Duplet detection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Filtering</a:t>
            </a:r>
            <a:endParaRPr sz="1200">
              <a:latin typeface="Montserrat"/>
              <a:ea typeface="Montserrat"/>
              <a:cs typeface="Montserrat"/>
              <a:sym typeface="Montserrat"/>
            </a:endParaRPr>
          </a:p>
        </p:txBody>
      </p:sp>
      <p:sp>
        <p:nvSpPr>
          <p:cNvPr id="919" name="Google Shape;919;p98"/>
          <p:cNvSpPr txBox="1"/>
          <p:nvPr/>
        </p:nvSpPr>
        <p:spPr>
          <a:xfrm>
            <a:off x="4665225" y="2952750"/>
            <a:ext cx="133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N</a:t>
            </a:r>
            <a:r>
              <a:rPr lang="en" sz="1200">
                <a:latin typeface="Montserrat"/>
                <a:ea typeface="Montserrat"/>
                <a:cs typeface="Montserrat"/>
                <a:sym typeface="Montserrat"/>
              </a:rPr>
              <a:t>ormalization</a:t>
            </a:r>
            <a:endParaRPr sz="1200">
              <a:latin typeface="Montserrat"/>
              <a:ea typeface="Montserrat"/>
              <a:cs typeface="Montserrat"/>
              <a:sym typeface="Montserrat"/>
            </a:endParaRPr>
          </a:p>
        </p:txBody>
      </p:sp>
      <p:sp>
        <p:nvSpPr>
          <p:cNvPr id="920" name="Google Shape;920;p98"/>
          <p:cNvSpPr txBox="1"/>
          <p:nvPr/>
        </p:nvSpPr>
        <p:spPr>
          <a:xfrm>
            <a:off x="5589675" y="2952750"/>
            <a:ext cx="2543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Downstream analyses</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Dimension Reduction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Cell classification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Differential expression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Trajectory</a:t>
            </a:r>
            <a:endParaRPr sz="1200">
              <a:latin typeface="Montserrat"/>
              <a:ea typeface="Montserrat"/>
              <a:cs typeface="Montserrat"/>
              <a:sym typeface="Montserrat"/>
            </a:endParaRPr>
          </a:p>
        </p:txBody>
      </p:sp>
      <p:cxnSp>
        <p:nvCxnSpPr>
          <p:cNvPr id="921" name="Google Shape;921;p98"/>
          <p:cNvCxnSpPr>
            <a:stCxn id="913" idx="6"/>
            <a:endCxn id="914" idx="2"/>
          </p:cNvCxnSpPr>
          <p:nvPr/>
        </p:nvCxnSpPr>
        <p:spPr>
          <a:xfrm>
            <a:off x="2424525" y="2676025"/>
            <a:ext cx="1242600" cy="0"/>
          </a:xfrm>
          <a:prstGeom prst="straightConnector1">
            <a:avLst/>
          </a:prstGeom>
          <a:noFill/>
          <a:ln cap="flat" cmpd="sng" w="9525">
            <a:solidFill>
              <a:schemeClr val="dk2"/>
            </a:solidFill>
            <a:prstDash val="solid"/>
            <a:round/>
            <a:headEnd len="med" w="med" type="none"/>
            <a:tailEnd len="med" w="med" type="triangle"/>
          </a:ln>
        </p:spPr>
      </p:cxnSp>
      <p:cxnSp>
        <p:nvCxnSpPr>
          <p:cNvPr id="922" name="Google Shape;922;p98"/>
          <p:cNvCxnSpPr>
            <a:stCxn id="914" idx="6"/>
            <a:endCxn id="915" idx="2"/>
          </p:cNvCxnSpPr>
          <p:nvPr/>
        </p:nvCxnSpPr>
        <p:spPr>
          <a:xfrm>
            <a:off x="3950775" y="2676025"/>
            <a:ext cx="1242600" cy="0"/>
          </a:xfrm>
          <a:prstGeom prst="straightConnector1">
            <a:avLst/>
          </a:prstGeom>
          <a:noFill/>
          <a:ln cap="flat" cmpd="sng" w="9525">
            <a:solidFill>
              <a:schemeClr val="dk2"/>
            </a:solidFill>
            <a:prstDash val="solid"/>
            <a:round/>
            <a:headEnd len="med" w="med" type="none"/>
            <a:tailEnd len="med" w="med" type="triangle"/>
          </a:ln>
        </p:spPr>
      </p:cxnSp>
      <p:cxnSp>
        <p:nvCxnSpPr>
          <p:cNvPr id="923" name="Google Shape;923;p98"/>
          <p:cNvCxnSpPr>
            <a:stCxn id="915" idx="6"/>
            <a:endCxn id="916" idx="2"/>
          </p:cNvCxnSpPr>
          <p:nvPr/>
        </p:nvCxnSpPr>
        <p:spPr>
          <a:xfrm>
            <a:off x="5477025" y="2676025"/>
            <a:ext cx="1242600" cy="0"/>
          </a:xfrm>
          <a:prstGeom prst="straightConnector1">
            <a:avLst/>
          </a:prstGeom>
          <a:noFill/>
          <a:ln cap="flat" cmpd="sng" w="9525">
            <a:solidFill>
              <a:schemeClr val="dk2"/>
            </a:solidFill>
            <a:prstDash val="solid"/>
            <a:round/>
            <a:headEnd len="med" w="med" type="none"/>
            <a:tailEnd len="med" w="med" type="triangle"/>
          </a:ln>
        </p:spPr>
      </p:cxnSp>
      <p:sp>
        <p:nvSpPr>
          <p:cNvPr id="924" name="Google Shape;924;p98"/>
          <p:cNvSpPr/>
          <p:nvPr/>
        </p:nvSpPr>
        <p:spPr>
          <a:xfrm rot="-5400000">
            <a:off x="3752675" y="2759725"/>
            <a:ext cx="283800" cy="1362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8"/>
          <p:cNvSpPr/>
          <p:nvPr/>
        </p:nvSpPr>
        <p:spPr>
          <a:xfrm rot="-5400000">
            <a:off x="6693375" y="2521375"/>
            <a:ext cx="295200" cy="1827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8"/>
          <p:cNvSpPr txBox="1"/>
          <p:nvPr>
            <p:ph type="title"/>
          </p:nvPr>
        </p:nvSpPr>
        <p:spPr>
          <a:xfrm>
            <a:off x="1177375" y="590425"/>
            <a:ext cx="7950600" cy="7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990"/>
              <a:buFont typeface="Arial"/>
              <a:buNone/>
            </a:pPr>
            <a:r>
              <a:rPr lang="en" sz="2200"/>
              <a:t>Very general single cell RNA-seq workflow steps</a:t>
            </a:r>
            <a:endParaRPr sz="2200"/>
          </a:p>
          <a:p>
            <a:pPr indent="0" lvl="0" marL="0" rtl="0" algn="l">
              <a:spcBef>
                <a:spcPts val="0"/>
              </a:spcBef>
              <a:spcAft>
                <a:spcPts val="0"/>
              </a:spcAft>
              <a:buSzPts val="990"/>
              <a:buNone/>
            </a:pPr>
            <a:r>
              <a:t/>
            </a:r>
            <a:endParaRPr sz="2200"/>
          </a:p>
        </p:txBody>
      </p:sp>
      <p:pic>
        <p:nvPicPr>
          <p:cNvPr id="927" name="Google Shape;927;p98"/>
          <p:cNvPicPr preferRelativeResize="0"/>
          <p:nvPr/>
        </p:nvPicPr>
        <p:blipFill>
          <a:blip r:embed="rId3">
            <a:alphaModFix/>
          </a:blip>
          <a:stretch>
            <a:fillRect/>
          </a:stretch>
        </p:blipFill>
        <p:spPr>
          <a:xfrm>
            <a:off x="1923975" y="1785776"/>
            <a:ext cx="717300" cy="717300"/>
          </a:xfrm>
          <a:prstGeom prst="rect">
            <a:avLst/>
          </a:prstGeom>
          <a:noFill/>
          <a:ln>
            <a:noFill/>
          </a:ln>
        </p:spPr>
      </p:pic>
      <p:pic>
        <p:nvPicPr>
          <p:cNvPr id="928" name="Google Shape;928;p98"/>
          <p:cNvPicPr preferRelativeResize="0"/>
          <p:nvPr/>
        </p:nvPicPr>
        <p:blipFill>
          <a:blip r:embed="rId4">
            <a:alphaModFix/>
          </a:blip>
          <a:stretch>
            <a:fillRect/>
          </a:stretch>
        </p:blipFill>
        <p:spPr>
          <a:xfrm>
            <a:off x="3450225" y="1785775"/>
            <a:ext cx="717300" cy="717300"/>
          </a:xfrm>
          <a:prstGeom prst="rect">
            <a:avLst/>
          </a:prstGeom>
          <a:noFill/>
          <a:ln>
            <a:noFill/>
          </a:ln>
        </p:spPr>
      </p:pic>
      <p:pic>
        <p:nvPicPr>
          <p:cNvPr id="929" name="Google Shape;929;p98"/>
          <p:cNvPicPr preferRelativeResize="0"/>
          <p:nvPr/>
        </p:nvPicPr>
        <p:blipFill>
          <a:blip r:embed="rId5">
            <a:alphaModFix/>
          </a:blip>
          <a:stretch>
            <a:fillRect/>
          </a:stretch>
        </p:blipFill>
        <p:spPr>
          <a:xfrm>
            <a:off x="4976475" y="1771588"/>
            <a:ext cx="717300" cy="717300"/>
          </a:xfrm>
          <a:prstGeom prst="rect">
            <a:avLst/>
          </a:prstGeom>
          <a:noFill/>
          <a:ln>
            <a:noFill/>
          </a:ln>
        </p:spPr>
      </p:pic>
      <p:pic>
        <p:nvPicPr>
          <p:cNvPr id="930" name="Google Shape;930;p98"/>
          <p:cNvPicPr preferRelativeResize="0"/>
          <p:nvPr/>
        </p:nvPicPr>
        <p:blipFill>
          <a:blip r:embed="rId6">
            <a:alphaModFix/>
          </a:blip>
          <a:stretch>
            <a:fillRect/>
          </a:stretch>
        </p:blipFill>
        <p:spPr>
          <a:xfrm>
            <a:off x="6482327" y="1771589"/>
            <a:ext cx="717300" cy="7173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9"/>
          <p:cNvSpPr txBox="1"/>
          <p:nvPr>
            <p:ph idx="4294967295" type="title"/>
          </p:nvPr>
        </p:nvSpPr>
        <p:spPr>
          <a:xfrm>
            <a:off x="349100" y="322175"/>
            <a:ext cx="8588100" cy="410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Checklist guide for single cell RNA Sequencing</a:t>
            </a:r>
            <a:endParaRPr/>
          </a:p>
          <a:p>
            <a:pPr indent="0" lvl="0" marL="0" rtl="0" algn="l">
              <a:spcBef>
                <a:spcPts val="0"/>
              </a:spcBef>
              <a:spcAft>
                <a:spcPts val="0"/>
              </a:spcAft>
              <a:buNone/>
            </a:pPr>
            <a:r>
              <a:t/>
            </a:r>
            <a:endParaRPr sz="3000"/>
          </a:p>
          <a:p>
            <a:pPr indent="-368299" lvl="0" marL="457200" rtl="0" algn="l">
              <a:spcBef>
                <a:spcPts val="0"/>
              </a:spcBef>
              <a:spcAft>
                <a:spcPts val="0"/>
              </a:spcAft>
              <a:buSzPct val="100000"/>
              <a:buChar char="❏"/>
            </a:pPr>
            <a:r>
              <a:rPr lang="en" sz="2444"/>
              <a:t>What is the biological question/hypothesis? </a:t>
            </a:r>
            <a:endParaRPr sz="2444"/>
          </a:p>
          <a:p>
            <a:pPr indent="-368299" lvl="0" marL="457200" rtl="0" algn="l">
              <a:spcBef>
                <a:spcPts val="0"/>
              </a:spcBef>
              <a:spcAft>
                <a:spcPts val="0"/>
              </a:spcAft>
              <a:buSzPct val="100000"/>
              <a:buChar char="❏"/>
            </a:pPr>
            <a:r>
              <a:rPr lang="en" sz="2444"/>
              <a:t>What is the experimental design?</a:t>
            </a:r>
            <a:endParaRPr sz="2444"/>
          </a:p>
          <a:p>
            <a:pPr indent="-368299" lvl="0" marL="457200" rtl="0" algn="l">
              <a:spcBef>
                <a:spcPts val="0"/>
              </a:spcBef>
              <a:spcAft>
                <a:spcPts val="0"/>
              </a:spcAft>
              <a:buSzPct val="100000"/>
              <a:buChar char="❏"/>
            </a:pPr>
            <a:r>
              <a:rPr lang="en" sz="2444"/>
              <a:t>What general method was used? Full length or tag-based?</a:t>
            </a:r>
            <a:endParaRPr sz="2444"/>
          </a:p>
          <a:p>
            <a:pPr indent="-368299" lvl="0" marL="457200" rtl="0" algn="l">
              <a:spcBef>
                <a:spcPts val="0"/>
              </a:spcBef>
              <a:spcAft>
                <a:spcPts val="0"/>
              </a:spcAft>
              <a:buSzPct val="100000"/>
              <a:buChar char="❏"/>
            </a:pPr>
            <a:r>
              <a:rPr lang="en" sz="2444"/>
              <a:t>What brand of sequencing methods were used? For example:  10X Genomics</a:t>
            </a:r>
            <a:endParaRPr sz="2444"/>
          </a:p>
          <a:p>
            <a:pPr indent="-368299" lvl="0" marL="457200" rtl="0" algn="l">
              <a:spcBef>
                <a:spcPts val="0"/>
              </a:spcBef>
              <a:spcAft>
                <a:spcPts val="0"/>
              </a:spcAft>
              <a:buSzPct val="100000"/>
              <a:buChar char="❏"/>
            </a:pPr>
            <a:r>
              <a:rPr lang="en" sz="2444"/>
              <a:t>What processing steps have been done? </a:t>
            </a:r>
            <a:endParaRPr sz="2444"/>
          </a:p>
          <a:p>
            <a:pPr indent="-368299" lvl="0" marL="457200" rtl="0" algn="l">
              <a:spcBef>
                <a:spcPts val="0"/>
              </a:spcBef>
              <a:spcAft>
                <a:spcPts val="0"/>
              </a:spcAft>
              <a:buSzPct val="100000"/>
              <a:buChar char="❏"/>
            </a:pPr>
            <a:r>
              <a:rPr lang="en" sz="2444"/>
              <a:t>What quality control checks have been done? </a:t>
            </a:r>
            <a:endParaRPr sz="2444"/>
          </a:p>
          <a:p>
            <a:pPr indent="-368299" lvl="0" marL="457200" rtl="0" algn="l">
              <a:spcBef>
                <a:spcPts val="0"/>
              </a:spcBef>
              <a:spcAft>
                <a:spcPts val="0"/>
              </a:spcAft>
              <a:buSzPct val="100000"/>
              <a:buChar char="❏"/>
            </a:pPr>
            <a:r>
              <a:rPr lang="en" sz="2444"/>
              <a:t>Has any analysis for doublets been done?</a:t>
            </a:r>
            <a:endParaRPr sz="2444"/>
          </a:p>
          <a:p>
            <a:pPr indent="0" lvl="0" marL="45720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936" name="Google Shape;936;p99"/>
          <p:cNvSpPr txBox="1"/>
          <p:nvPr>
            <p:ph idx="1" type="body"/>
          </p:nvPr>
        </p:nvSpPr>
        <p:spPr>
          <a:xfrm>
            <a:off x="554025" y="4699688"/>
            <a:ext cx="6936000" cy="5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From http://hutchdatascience.org/Choosing_Genomics_Tools/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0"/>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942" name="Google Shape;942;p100"/>
          <p:cNvSpPr txBox="1"/>
          <p:nvPr>
            <p:ph idx="1" type="body"/>
          </p:nvPr>
        </p:nvSpPr>
        <p:spPr>
          <a:xfrm>
            <a:off x="473400" y="14807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a:solidFill>
                  <a:srgbClr val="333333"/>
                </a:solidFill>
                <a:highlight>
                  <a:srgbClr val="FFFFFF"/>
                </a:highlight>
                <a:latin typeface="Montserrat"/>
                <a:ea typeface="Montserrat"/>
                <a:cs typeface="Montserrat"/>
                <a:sym typeface="Montserrat"/>
              </a:rPr>
              <a:t>This chapter will demonstrate how to:</a:t>
            </a:r>
            <a:endParaRPr b="1" sz="2200">
              <a:solidFill>
                <a:srgbClr val="333333"/>
              </a:solidFill>
              <a:highlight>
                <a:srgbClr val="FFFFFF"/>
              </a:highlight>
              <a:latin typeface="Montserrat"/>
              <a:ea typeface="Montserrat"/>
              <a:cs typeface="Montserrat"/>
              <a:sym typeface="Montserrat"/>
            </a:endParaRPr>
          </a:p>
          <a:p>
            <a:pPr indent="-279400" lvl="0" marL="266700" rtl="0" algn="l">
              <a:lnSpc>
                <a:spcPct val="150000"/>
              </a:lnSpc>
              <a:spcBef>
                <a:spcPts val="600"/>
              </a:spcBef>
              <a:spcAft>
                <a:spcPts val="0"/>
              </a:spcAft>
              <a:buClr>
                <a:srgbClr val="333333"/>
              </a:buClr>
              <a:buSzPts val="2200"/>
              <a:buFont typeface="Montserrat"/>
              <a:buChar char="●"/>
            </a:pPr>
            <a:r>
              <a:rPr lang="en" sz="2200">
                <a:solidFill>
                  <a:srgbClr val="333333"/>
                </a:solidFill>
                <a:highlight>
                  <a:srgbClr val="FFFFFF"/>
                </a:highlight>
                <a:latin typeface="Montserrat"/>
                <a:ea typeface="Montserrat"/>
                <a:cs typeface="Montserrat"/>
                <a:sym typeface="Montserrat"/>
              </a:rPr>
              <a:t>Understand the basics of </a:t>
            </a:r>
            <a:r>
              <a:rPr b="1" lang="en" sz="2200">
                <a:solidFill>
                  <a:srgbClr val="333333"/>
                </a:solidFill>
                <a:highlight>
                  <a:srgbClr val="FFFFFF"/>
                </a:highlight>
                <a:latin typeface="Montserrat"/>
                <a:ea typeface="Montserrat"/>
                <a:cs typeface="Montserrat"/>
                <a:sym typeface="Montserrat"/>
              </a:rPr>
              <a:t>spatial transcriptomics</a:t>
            </a:r>
            <a:r>
              <a:rPr lang="en" sz="2200">
                <a:solidFill>
                  <a:srgbClr val="333333"/>
                </a:solidFill>
                <a:highlight>
                  <a:srgbClr val="FFFFFF"/>
                </a:highlight>
                <a:latin typeface="Montserrat"/>
                <a:ea typeface="Montserrat"/>
                <a:cs typeface="Montserrat"/>
                <a:sym typeface="Montserrat"/>
              </a:rPr>
              <a:t> data collection and processing workflow</a:t>
            </a:r>
            <a:endParaRPr sz="2200">
              <a:solidFill>
                <a:srgbClr val="333333"/>
              </a:solidFill>
              <a:highlight>
                <a:srgbClr val="FFFFFF"/>
              </a:highlight>
              <a:latin typeface="Montserrat"/>
              <a:ea typeface="Montserrat"/>
              <a:cs typeface="Montserrat"/>
              <a:sym typeface="Montserrat"/>
            </a:endParaRPr>
          </a:p>
          <a:p>
            <a:pPr indent="-279400" lvl="0" marL="266700" rtl="0" algn="l">
              <a:lnSpc>
                <a:spcPct val="150000"/>
              </a:lnSpc>
              <a:spcBef>
                <a:spcPts val="0"/>
              </a:spcBef>
              <a:spcAft>
                <a:spcPts val="0"/>
              </a:spcAft>
              <a:buClr>
                <a:srgbClr val="333333"/>
              </a:buClr>
              <a:buSzPts val="2200"/>
              <a:buFont typeface="Montserrat"/>
              <a:buChar char="●"/>
            </a:pPr>
            <a:r>
              <a:rPr lang="en" sz="2200">
                <a:solidFill>
                  <a:srgbClr val="333333"/>
                </a:solidFill>
                <a:highlight>
                  <a:srgbClr val="FFFFFF"/>
                </a:highlight>
                <a:latin typeface="Montserrat"/>
                <a:ea typeface="Montserrat"/>
                <a:cs typeface="Montserrat"/>
                <a:sym typeface="Montserrat"/>
              </a:rPr>
              <a:t> Identify the next steps for your particular </a:t>
            </a:r>
            <a:r>
              <a:rPr b="1" lang="en" sz="2200">
                <a:solidFill>
                  <a:srgbClr val="333333"/>
                </a:solidFill>
                <a:highlight>
                  <a:schemeClr val="dk1"/>
                </a:highlight>
                <a:latin typeface="Montserrat"/>
                <a:ea typeface="Montserrat"/>
                <a:cs typeface="Montserrat"/>
                <a:sym typeface="Montserrat"/>
              </a:rPr>
              <a:t>spatial transcriptomics</a:t>
            </a:r>
            <a:r>
              <a:rPr lang="en" sz="2200">
                <a:solidFill>
                  <a:srgbClr val="333333"/>
                </a:solidFill>
                <a:highlight>
                  <a:srgbClr val="FFFFFF"/>
                </a:highlight>
                <a:latin typeface="Montserrat"/>
                <a:ea typeface="Montserrat"/>
                <a:cs typeface="Montserrat"/>
                <a:sym typeface="Montserrat"/>
              </a:rPr>
              <a:t> data.</a:t>
            </a:r>
            <a:endParaRPr sz="2200">
              <a:solidFill>
                <a:srgbClr val="333333"/>
              </a:solidFill>
              <a:highlight>
                <a:srgbClr val="FFFFFF"/>
              </a:highlight>
              <a:latin typeface="Montserrat"/>
              <a:ea typeface="Montserrat"/>
              <a:cs typeface="Montserrat"/>
              <a:sym typeface="Montserrat"/>
            </a:endParaRPr>
          </a:p>
          <a:p>
            <a:pPr indent="-279400" lvl="0" marL="266700" rtl="0" algn="l">
              <a:lnSpc>
                <a:spcPct val="150000"/>
              </a:lnSpc>
              <a:spcBef>
                <a:spcPts val="0"/>
              </a:spcBef>
              <a:spcAft>
                <a:spcPts val="0"/>
              </a:spcAft>
              <a:buClr>
                <a:srgbClr val="333333"/>
              </a:buClr>
              <a:buSzPts val="2200"/>
              <a:buFont typeface="Montserrat"/>
              <a:buChar char="●"/>
            </a:pPr>
            <a:r>
              <a:rPr lang="en" sz="2200">
                <a:solidFill>
                  <a:srgbClr val="333333"/>
                </a:solidFill>
                <a:highlight>
                  <a:srgbClr val="FFFFFF"/>
                </a:highlight>
                <a:latin typeface="Montserrat"/>
                <a:ea typeface="Montserrat"/>
                <a:cs typeface="Montserrat"/>
                <a:sym typeface="Montserrat"/>
              </a:rPr>
              <a:t>Formulate questions to ask about your </a:t>
            </a:r>
            <a:r>
              <a:rPr b="1" lang="en" sz="2200">
                <a:solidFill>
                  <a:srgbClr val="333333"/>
                </a:solidFill>
                <a:highlight>
                  <a:schemeClr val="dk1"/>
                </a:highlight>
                <a:latin typeface="Montserrat"/>
                <a:ea typeface="Montserrat"/>
                <a:cs typeface="Montserrat"/>
                <a:sym typeface="Montserrat"/>
              </a:rPr>
              <a:t>spatial transcriptomics</a:t>
            </a:r>
            <a:r>
              <a:rPr lang="en" sz="2200">
                <a:solidFill>
                  <a:srgbClr val="333333"/>
                </a:solidFill>
                <a:highlight>
                  <a:srgbClr val="FFFFFF"/>
                </a:highlight>
                <a:latin typeface="Montserrat"/>
                <a:ea typeface="Montserrat"/>
                <a:cs typeface="Montserrat"/>
                <a:sym typeface="Montserrat"/>
              </a:rPr>
              <a:t> data</a:t>
            </a:r>
            <a:endParaRPr sz="2200">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sz="2200">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1"/>
          <p:cNvSpPr txBox="1"/>
          <p:nvPr>
            <p:ph type="title"/>
          </p:nvPr>
        </p:nvSpPr>
        <p:spPr>
          <a:xfrm>
            <a:off x="1233025" y="381000"/>
            <a:ext cx="7626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90"/>
              <a:t>Concept of Spatial Transcriptomics</a:t>
            </a:r>
            <a:endParaRPr sz="3290"/>
          </a:p>
        </p:txBody>
      </p:sp>
      <p:pic>
        <p:nvPicPr>
          <p:cNvPr id="948" name="Google Shape;948;p101"/>
          <p:cNvPicPr preferRelativeResize="0"/>
          <p:nvPr/>
        </p:nvPicPr>
        <p:blipFill rotWithShape="1">
          <a:blip r:embed="rId3">
            <a:alphaModFix/>
          </a:blip>
          <a:srcRect b="31416" l="0" r="0" t="16927"/>
          <a:stretch/>
        </p:blipFill>
        <p:spPr>
          <a:xfrm>
            <a:off x="1297500" y="1905450"/>
            <a:ext cx="6888873" cy="2491600"/>
          </a:xfrm>
          <a:prstGeom prst="rect">
            <a:avLst/>
          </a:prstGeom>
          <a:noFill/>
          <a:ln>
            <a:noFill/>
          </a:ln>
        </p:spPr>
      </p:pic>
      <p:sp>
        <p:nvSpPr>
          <p:cNvPr id="949" name="Google Shape;949;p101"/>
          <p:cNvSpPr txBox="1"/>
          <p:nvPr/>
        </p:nvSpPr>
        <p:spPr>
          <a:xfrm>
            <a:off x="1427925" y="1608500"/>
            <a:ext cx="142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Tissue</a:t>
            </a:r>
            <a:endParaRPr sz="2000">
              <a:solidFill>
                <a:schemeClr val="lt1"/>
              </a:solidFill>
              <a:latin typeface="Lato"/>
              <a:ea typeface="Lato"/>
              <a:cs typeface="Lato"/>
              <a:sym typeface="Lato"/>
            </a:endParaRPr>
          </a:p>
        </p:txBody>
      </p:sp>
      <p:sp>
        <p:nvSpPr>
          <p:cNvPr id="950" name="Google Shape;950;p101"/>
          <p:cNvSpPr txBox="1"/>
          <p:nvPr/>
        </p:nvSpPr>
        <p:spPr>
          <a:xfrm>
            <a:off x="3707650" y="1454600"/>
            <a:ext cx="1428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Slice of Tissue</a:t>
            </a:r>
            <a:endParaRPr sz="2000">
              <a:solidFill>
                <a:schemeClr val="lt1"/>
              </a:solidFill>
              <a:latin typeface="Lato"/>
              <a:ea typeface="Lato"/>
              <a:cs typeface="Lato"/>
              <a:sym typeface="Lato"/>
            </a:endParaRPr>
          </a:p>
        </p:txBody>
      </p:sp>
      <p:cxnSp>
        <p:nvCxnSpPr>
          <p:cNvPr id="951" name="Google Shape;951;p101"/>
          <p:cNvCxnSpPr/>
          <p:nvPr/>
        </p:nvCxnSpPr>
        <p:spPr>
          <a:xfrm flipH="1" rot="10800000">
            <a:off x="1267650" y="3502625"/>
            <a:ext cx="1675800" cy="43800"/>
          </a:xfrm>
          <a:prstGeom prst="straightConnector1">
            <a:avLst/>
          </a:prstGeom>
          <a:noFill/>
          <a:ln cap="flat" cmpd="sng" w="38100">
            <a:solidFill>
              <a:schemeClr val="dk2"/>
            </a:solidFill>
            <a:prstDash val="dash"/>
            <a:round/>
            <a:headEnd len="med" w="med" type="none"/>
            <a:tailEnd len="med" w="med" type="none"/>
          </a:ln>
        </p:spPr>
      </p:cxnSp>
      <p:sp>
        <p:nvSpPr>
          <p:cNvPr id="952" name="Google Shape;952;p101"/>
          <p:cNvSpPr txBox="1"/>
          <p:nvPr/>
        </p:nvSpPr>
        <p:spPr>
          <a:xfrm>
            <a:off x="5462825" y="1300700"/>
            <a:ext cx="2653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Lato"/>
                <a:ea typeface="Lato"/>
                <a:cs typeface="Lato"/>
                <a:sym typeface="Lato"/>
              </a:rPr>
              <a:t>Gene expression patterns represented from that tissue</a:t>
            </a:r>
            <a:endParaRPr sz="2000">
              <a:solidFill>
                <a:schemeClr val="lt1"/>
              </a:solidFill>
              <a:latin typeface="Lato"/>
              <a:ea typeface="Lato"/>
              <a:cs typeface="Lato"/>
              <a:sym typeface="Lato"/>
            </a:endParaRPr>
          </a:p>
        </p:txBody>
      </p:sp>
      <p:sp>
        <p:nvSpPr>
          <p:cNvPr id="953" name="Google Shape;953;p101"/>
          <p:cNvSpPr txBox="1"/>
          <p:nvPr/>
        </p:nvSpPr>
        <p:spPr>
          <a:xfrm>
            <a:off x="58300" y="4691825"/>
            <a:ext cx="839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Made from ready made icons from BioRender</a:t>
            </a:r>
            <a:endParaRPr sz="1300">
              <a:solidFill>
                <a:schemeClr val="lt1"/>
              </a:solidFill>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02"/>
          <p:cNvSpPr txBox="1"/>
          <p:nvPr>
            <p:ph type="title"/>
          </p:nvPr>
        </p:nvSpPr>
        <p:spPr>
          <a:xfrm>
            <a:off x="1233025" y="381000"/>
            <a:ext cx="79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90"/>
              <a:t>Barcode tells where the sample came from</a:t>
            </a:r>
            <a:endParaRPr sz="2790"/>
          </a:p>
        </p:txBody>
      </p:sp>
      <p:sp>
        <p:nvSpPr>
          <p:cNvPr id="959" name="Google Shape;959;p10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0" name="Google Shape;960;p102"/>
          <p:cNvPicPr preferRelativeResize="0"/>
          <p:nvPr/>
        </p:nvPicPr>
        <p:blipFill>
          <a:blip r:embed="rId3">
            <a:alphaModFix/>
          </a:blip>
          <a:stretch>
            <a:fillRect/>
          </a:stretch>
        </p:blipFill>
        <p:spPr>
          <a:xfrm>
            <a:off x="0" y="1145255"/>
            <a:ext cx="9144000" cy="3755790"/>
          </a:xfrm>
          <a:prstGeom prst="rect">
            <a:avLst/>
          </a:prstGeom>
          <a:noFill/>
          <a:ln>
            <a:noFill/>
          </a:ln>
        </p:spPr>
      </p:pic>
      <p:sp>
        <p:nvSpPr>
          <p:cNvPr id="961" name="Google Shape;961;p102"/>
          <p:cNvSpPr txBox="1"/>
          <p:nvPr/>
        </p:nvSpPr>
        <p:spPr>
          <a:xfrm>
            <a:off x="0" y="4751200"/>
            <a:ext cx="839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From 10X Genomics</a:t>
            </a:r>
            <a:endParaRPr sz="1300">
              <a:solidFill>
                <a:schemeClr val="lt1"/>
              </a:solidFill>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103"/>
          <p:cNvPicPr preferRelativeResize="0"/>
          <p:nvPr/>
        </p:nvPicPr>
        <p:blipFill>
          <a:blip r:embed="rId3">
            <a:alphaModFix/>
          </a:blip>
          <a:stretch>
            <a:fillRect/>
          </a:stretch>
        </p:blipFill>
        <p:spPr>
          <a:xfrm>
            <a:off x="0" y="96000"/>
            <a:ext cx="9143997" cy="495149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04"/>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972" name="Google Shape;972;p104"/>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rgbClr val="333333"/>
                </a:solidFill>
                <a:highlight>
                  <a:schemeClr val="dk1"/>
                </a:highlight>
                <a:latin typeface="Montserrat"/>
                <a:ea typeface="Montserrat"/>
                <a:cs typeface="Montserrat"/>
                <a:sym typeface="Montserrat"/>
              </a:rPr>
              <a:t>This chapter will demonstrate how to:</a:t>
            </a:r>
            <a:endParaRPr b="1" sz="2100">
              <a:solidFill>
                <a:srgbClr val="333333"/>
              </a:solidFill>
              <a:highlight>
                <a:schemeClr val="dk1"/>
              </a:highlight>
              <a:latin typeface="Montserrat"/>
              <a:ea typeface="Montserrat"/>
              <a:cs typeface="Montserrat"/>
              <a:sym typeface="Montserrat"/>
            </a:endParaRPr>
          </a:p>
          <a:p>
            <a:pPr indent="-273050" lvl="0" marL="266700" rtl="0" algn="l">
              <a:lnSpc>
                <a:spcPct val="150000"/>
              </a:lnSpc>
              <a:spcBef>
                <a:spcPts val="600"/>
              </a:spcBef>
              <a:spcAft>
                <a:spcPts val="0"/>
              </a:spcAft>
              <a:buClr>
                <a:srgbClr val="333333"/>
              </a:buClr>
              <a:buSzPts val="2100"/>
              <a:buFont typeface="Montserrat"/>
              <a:buChar char="●"/>
            </a:pPr>
            <a:r>
              <a:rPr lang="en" sz="2100">
                <a:solidFill>
                  <a:srgbClr val="333333"/>
                </a:solidFill>
                <a:highlight>
                  <a:schemeClr val="dk1"/>
                </a:highlight>
                <a:latin typeface="Montserrat"/>
                <a:ea typeface="Montserrat"/>
                <a:cs typeface="Montserrat"/>
                <a:sym typeface="Montserrat"/>
              </a:rPr>
              <a:t>Understand the goals and data collection processes for chromatin assays</a:t>
            </a:r>
            <a:endParaRPr sz="2100">
              <a:solidFill>
                <a:srgbClr val="333333"/>
              </a:solidFill>
              <a:highlight>
                <a:schemeClr val="dk1"/>
              </a:highlight>
              <a:latin typeface="Montserrat"/>
              <a:ea typeface="Montserrat"/>
              <a:cs typeface="Montserrat"/>
              <a:sym typeface="Montserrat"/>
            </a:endParaRPr>
          </a:p>
          <a:p>
            <a:pPr indent="-260350" lvl="0" marL="266700" rtl="0" algn="l">
              <a:lnSpc>
                <a:spcPct val="150000"/>
              </a:lnSpc>
              <a:spcBef>
                <a:spcPts val="0"/>
              </a:spcBef>
              <a:spcAft>
                <a:spcPts val="0"/>
              </a:spcAft>
              <a:buClr>
                <a:srgbClr val="333333"/>
              </a:buClr>
              <a:buSzPts val="1900"/>
              <a:buFont typeface="Montserrat"/>
              <a:buChar char="●"/>
            </a:pPr>
            <a:r>
              <a:rPr lang="en" sz="1900">
                <a:solidFill>
                  <a:srgbClr val="333333"/>
                </a:solidFill>
                <a:highlight>
                  <a:schemeClr val="dk1"/>
                </a:highlight>
                <a:latin typeface="Montserrat"/>
                <a:ea typeface="Montserrat"/>
                <a:cs typeface="Montserrat"/>
                <a:sym typeface="Montserrat"/>
              </a:rPr>
              <a:t>Compare and contrast the following methods: </a:t>
            </a:r>
            <a:endParaRPr sz="1900">
              <a:solidFill>
                <a:srgbClr val="333333"/>
              </a:solidFill>
              <a:highlight>
                <a:schemeClr val="dk1"/>
              </a:highlight>
              <a:latin typeface="Montserrat"/>
              <a:ea typeface="Montserrat"/>
              <a:cs typeface="Montserrat"/>
              <a:sym typeface="Montserrat"/>
            </a:endParaRPr>
          </a:p>
          <a:p>
            <a:pPr indent="-247650" lvl="1" marL="520700" rtl="0" algn="l">
              <a:lnSpc>
                <a:spcPct val="150000"/>
              </a:lnSpc>
              <a:spcBef>
                <a:spcPts val="0"/>
              </a:spcBef>
              <a:spcAft>
                <a:spcPts val="0"/>
              </a:spcAft>
              <a:buClr>
                <a:srgbClr val="333333"/>
              </a:buClr>
              <a:buSzPts val="1900"/>
              <a:buFont typeface="Montserrat"/>
              <a:buAutoNum type="alphaLcPeriod"/>
            </a:pPr>
            <a:r>
              <a:rPr b="1" lang="en" sz="1900">
                <a:solidFill>
                  <a:srgbClr val="333333"/>
                </a:solidFill>
                <a:highlight>
                  <a:schemeClr val="dk1"/>
                </a:highlight>
                <a:latin typeface="Montserrat"/>
                <a:ea typeface="Montserrat"/>
                <a:cs typeface="Montserrat"/>
                <a:sym typeface="Montserrat"/>
              </a:rPr>
              <a:t>ATAC-seq </a:t>
            </a:r>
            <a:endParaRPr b="1" sz="1900">
              <a:solidFill>
                <a:srgbClr val="333333"/>
              </a:solidFill>
              <a:highlight>
                <a:schemeClr val="dk1"/>
              </a:highlight>
              <a:latin typeface="Montserrat"/>
              <a:ea typeface="Montserrat"/>
              <a:cs typeface="Montserrat"/>
              <a:sym typeface="Montserrat"/>
            </a:endParaRPr>
          </a:p>
          <a:p>
            <a:pPr indent="-247650" lvl="1" marL="520700" rtl="0" algn="l">
              <a:lnSpc>
                <a:spcPct val="150000"/>
              </a:lnSpc>
              <a:spcBef>
                <a:spcPts val="0"/>
              </a:spcBef>
              <a:spcAft>
                <a:spcPts val="0"/>
              </a:spcAft>
              <a:buClr>
                <a:srgbClr val="333333"/>
              </a:buClr>
              <a:buSzPts val="1900"/>
              <a:buFont typeface="Montserrat"/>
              <a:buAutoNum type="alphaLcPeriod"/>
            </a:pPr>
            <a:r>
              <a:rPr b="1" lang="en" sz="1900">
                <a:solidFill>
                  <a:srgbClr val="333333"/>
                </a:solidFill>
                <a:highlight>
                  <a:schemeClr val="dk1"/>
                </a:highlight>
                <a:latin typeface="Montserrat"/>
                <a:ea typeface="Montserrat"/>
                <a:cs typeface="Montserrat"/>
                <a:sym typeface="Montserrat"/>
              </a:rPr>
              <a:t>Single cell ATAC-seq </a:t>
            </a:r>
            <a:endParaRPr b="1" sz="1900">
              <a:solidFill>
                <a:srgbClr val="333333"/>
              </a:solidFill>
              <a:highlight>
                <a:schemeClr val="dk1"/>
              </a:highlight>
              <a:latin typeface="Montserrat"/>
              <a:ea typeface="Montserrat"/>
              <a:cs typeface="Montserrat"/>
              <a:sym typeface="Montserrat"/>
            </a:endParaRPr>
          </a:p>
          <a:p>
            <a:pPr indent="-247650" lvl="1" marL="520700" rtl="0" algn="l">
              <a:lnSpc>
                <a:spcPct val="150000"/>
              </a:lnSpc>
              <a:spcBef>
                <a:spcPts val="0"/>
              </a:spcBef>
              <a:spcAft>
                <a:spcPts val="0"/>
              </a:spcAft>
              <a:buClr>
                <a:srgbClr val="333333"/>
              </a:buClr>
              <a:buSzPts val="1900"/>
              <a:buFont typeface="Montserrat"/>
              <a:buAutoNum type="alphaLcPeriod"/>
            </a:pPr>
            <a:r>
              <a:rPr b="1" lang="en" sz="1900">
                <a:solidFill>
                  <a:srgbClr val="333333"/>
                </a:solidFill>
                <a:highlight>
                  <a:schemeClr val="dk1"/>
                </a:highlight>
                <a:latin typeface="Montserrat"/>
                <a:ea typeface="Montserrat"/>
                <a:cs typeface="Montserrat"/>
                <a:sym typeface="Montserrat"/>
              </a:rPr>
              <a:t>ChIP-seq </a:t>
            </a:r>
            <a:endParaRPr b="1" sz="1900">
              <a:solidFill>
                <a:srgbClr val="333333"/>
              </a:solidFill>
              <a:highlight>
                <a:schemeClr val="dk1"/>
              </a:highlight>
              <a:latin typeface="Montserrat"/>
              <a:ea typeface="Montserrat"/>
              <a:cs typeface="Montserrat"/>
              <a:sym typeface="Montserrat"/>
            </a:endParaRPr>
          </a:p>
          <a:p>
            <a:pPr indent="-247650" lvl="1" marL="520700" rtl="0" algn="l">
              <a:lnSpc>
                <a:spcPct val="150000"/>
              </a:lnSpc>
              <a:spcBef>
                <a:spcPts val="0"/>
              </a:spcBef>
              <a:spcAft>
                <a:spcPts val="0"/>
              </a:spcAft>
              <a:buClr>
                <a:srgbClr val="333333"/>
              </a:buClr>
              <a:buSzPts val="1900"/>
              <a:buFont typeface="Montserrat"/>
              <a:buAutoNum type="alphaLcPeriod"/>
            </a:pPr>
            <a:r>
              <a:rPr b="1" lang="en" sz="1900">
                <a:solidFill>
                  <a:srgbClr val="333333"/>
                </a:solidFill>
                <a:highlight>
                  <a:schemeClr val="dk1"/>
                </a:highlight>
                <a:latin typeface="Montserrat"/>
                <a:ea typeface="Montserrat"/>
                <a:cs typeface="Montserrat"/>
                <a:sym typeface="Montserrat"/>
              </a:rPr>
              <a:t>CUT&amp;RUN and CUT&amp;Tag</a:t>
            </a:r>
            <a:endParaRPr b="1" sz="1900">
              <a:solidFill>
                <a:srgbClr val="333333"/>
              </a:solidFill>
              <a:highlight>
                <a:schemeClr val="dk1"/>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sz="21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349" name="Google Shape;349;p33"/>
          <p:cNvSpPr txBox="1"/>
          <p:nvPr>
            <p:ph idx="1" type="body"/>
          </p:nvPr>
        </p:nvSpPr>
        <p:spPr>
          <a:xfrm>
            <a:off x="473400" y="1480706"/>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600">
                <a:solidFill>
                  <a:srgbClr val="333333"/>
                </a:solidFill>
                <a:highlight>
                  <a:srgbClr val="FFFFFF"/>
                </a:highlight>
                <a:latin typeface="Montserrat"/>
                <a:ea typeface="Montserrat"/>
                <a:cs typeface="Montserrat"/>
                <a:sym typeface="Montserrat"/>
              </a:rPr>
              <a:t>This chapter will demonstrate how to:</a:t>
            </a:r>
            <a:endParaRPr b="1" sz="2600">
              <a:solidFill>
                <a:srgbClr val="333333"/>
              </a:solidFill>
              <a:highlight>
                <a:srgbClr val="FFFFFF"/>
              </a:highlight>
              <a:latin typeface="Montserrat"/>
              <a:ea typeface="Montserrat"/>
              <a:cs typeface="Montserrat"/>
              <a:sym typeface="Montserrat"/>
            </a:endParaRPr>
          </a:p>
          <a:p>
            <a:pPr indent="-304800" lvl="0" marL="266700" rtl="0" algn="l">
              <a:lnSpc>
                <a:spcPct val="150000"/>
              </a:lnSpc>
              <a:spcBef>
                <a:spcPts val="600"/>
              </a:spcBef>
              <a:spcAft>
                <a:spcPts val="0"/>
              </a:spcAft>
              <a:buClr>
                <a:srgbClr val="333333"/>
              </a:buClr>
              <a:buSzPts val="2600"/>
              <a:buFont typeface="Montserrat"/>
              <a:buChar char="●"/>
            </a:pPr>
            <a:r>
              <a:rPr lang="en" sz="2600">
                <a:solidFill>
                  <a:srgbClr val="333333"/>
                </a:solidFill>
                <a:highlight>
                  <a:srgbClr val="FFFFFF"/>
                </a:highlight>
                <a:latin typeface="Montserrat"/>
                <a:ea typeface="Montserrat"/>
                <a:cs typeface="Montserrat"/>
                <a:sym typeface="Montserrat"/>
              </a:rPr>
              <a:t>Understand what will be covered in this course</a:t>
            </a:r>
            <a:endParaRPr sz="2600">
              <a:solidFill>
                <a:srgbClr val="333333"/>
              </a:solidFill>
              <a:highlight>
                <a:srgbClr val="FFFFFF"/>
              </a:highlight>
              <a:latin typeface="Montserrat"/>
              <a:ea typeface="Montserrat"/>
              <a:cs typeface="Montserrat"/>
              <a:sym typeface="Montserrat"/>
            </a:endParaRPr>
          </a:p>
          <a:p>
            <a:pPr indent="-304800" lvl="0" marL="266700" rtl="0" algn="l">
              <a:lnSpc>
                <a:spcPct val="150000"/>
              </a:lnSpc>
              <a:spcBef>
                <a:spcPts val="0"/>
              </a:spcBef>
              <a:spcAft>
                <a:spcPts val="0"/>
              </a:spcAft>
              <a:buClr>
                <a:srgbClr val="333333"/>
              </a:buClr>
              <a:buSzPts val="2600"/>
              <a:buFont typeface="Montserrat"/>
              <a:buChar char="●"/>
            </a:pPr>
            <a:r>
              <a:rPr lang="en" sz="2600">
                <a:solidFill>
                  <a:srgbClr val="333333"/>
                </a:solidFill>
                <a:highlight>
                  <a:srgbClr val="FFFFFF"/>
                </a:highlight>
                <a:latin typeface="Montserrat"/>
                <a:ea typeface="Montserrat"/>
                <a:cs typeface="Montserrat"/>
                <a:sym typeface="Montserrat"/>
              </a:rPr>
              <a:t>Find information about your particular file format</a:t>
            </a:r>
            <a:endParaRPr sz="2600">
              <a:solidFill>
                <a:srgbClr val="333333"/>
              </a:solidFill>
              <a:highlight>
                <a:srgbClr val="FFFFFF"/>
              </a:highlight>
              <a:latin typeface="Montserrat"/>
              <a:ea typeface="Montserrat"/>
              <a:cs typeface="Montserrat"/>
              <a:sym typeface="Montserrat"/>
            </a:endParaRPr>
          </a:p>
          <a:p>
            <a:pPr indent="-304800" lvl="0" marL="266700" rtl="0" algn="l">
              <a:lnSpc>
                <a:spcPct val="150000"/>
              </a:lnSpc>
              <a:spcBef>
                <a:spcPts val="0"/>
              </a:spcBef>
              <a:spcAft>
                <a:spcPts val="0"/>
              </a:spcAft>
              <a:buClr>
                <a:srgbClr val="333333"/>
              </a:buClr>
              <a:buSzPts val="2600"/>
              <a:buFont typeface="Montserrat"/>
              <a:buChar char="●"/>
            </a:pPr>
            <a:r>
              <a:rPr lang="en" sz="2600">
                <a:solidFill>
                  <a:srgbClr val="333333"/>
                </a:solidFill>
                <a:highlight>
                  <a:srgbClr val="FFFFFF"/>
                </a:highlight>
                <a:latin typeface="Montserrat"/>
                <a:ea typeface="Montserrat"/>
                <a:cs typeface="Montserrat"/>
                <a:sym typeface="Montserrat"/>
              </a:rPr>
              <a:t>Expect the general workflow of most omic data</a:t>
            </a:r>
            <a:endParaRPr sz="2600">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sz="2600">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05"/>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Peak Calling</a:t>
            </a:r>
            <a:endParaRPr/>
          </a:p>
        </p:txBody>
      </p:sp>
      <p:sp>
        <p:nvSpPr>
          <p:cNvPr id="978" name="Google Shape;978;p10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79" name="Google Shape;979;p105"/>
          <p:cNvSpPr txBox="1"/>
          <p:nvPr/>
        </p:nvSpPr>
        <p:spPr>
          <a:xfrm>
            <a:off x="671225" y="4581550"/>
            <a:ext cx="6462600" cy="1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980" name="Google Shape;980;p105"/>
          <p:cNvPicPr preferRelativeResize="0"/>
          <p:nvPr/>
        </p:nvPicPr>
        <p:blipFill>
          <a:blip r:embed="rId3">
            <a:alphaModFix/>
          </a:blip>
          <a:stretch>
            <a:fillRect/>
          </a:stretch>
        </p:blipFill>
        <p:spPr>
          <a:xfrm>
            <a:off x="1960469" y="1111575"/>
            <a:ext cx="5223071" cy="365717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graphicFrame>
        <p:nvGraphicFramePr>
          <p:cNvPr id="985" name="Google Shape;985;p106"/>
          <p:cNvGraphicFramePr/>
          <p:nvPr/>
        </p:nvGraphicFramePr>
        <p:xfrm>
          <a:off x="304800" y="156850"/>
          <a:ext cx="3000000" cy="3000000"/>
        </p:xfrm>
        <a:graphic>
          <a:graphicData uri="http://schemas.openxmlformats.org/drawingml/2006/table">
            <a:tbl>
              <a:tblPr>
                <a:noFill/>
                <a:tableStyleId>{9809B40A-B5AB-4887-9619-C71346240C0A}</a:tableStyleId>
              </a:tblPr>
              <a:tblGrid>
                <a:gridCol w="1499550"/>
                <a:gridCol w="985050"/>
                <a:gridCol w="1439725"/>
                <a:gridCol w="2109750"/>
                <a:gridCol w="2588350"/>
              </a:tblGrid>
              <a:tr h="443900">
                <a:tc>
                  <a:txBody>
                    <a:bodyPr/>
                    <a:lstStyle/>
                    <a:p>
                      <a:pPr indent="0" lvl="0" marL="0" rtl="0" algn="l">
                        <a:spcBef>
                          <a:spcPts val="0"/>
                        </a:spcBef>
                        <a:spcAft>
                          <a:spcPts val="0"/>
                        </a:spcAft>
                        <a:buNone/>
                      </a:pPr>
                      <a:r>
                        <a:rPr b="1" lang="en" sz="1100"/>
                        <a:t>Technique</a:t>
                      </a:r>
                      <a:endParaRPr b="1" sz="1100"/>
                    </a:p>
                  </a:txBody>
                  <a:tcPr marT="63500" marB="63500" marR="63500" marL="6350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b="1" lang="en" sz="1100"/>
                        <a:t>Cost</a:t>
                      </a:r>
                      <a:endParaRPr b="1" sz="1100"/>
                    </a:p>
                  </a:txBody>
                  <a:tcPr marT="63500" marB="63500" marR="63500" marL="6350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b="1" lang="en" sz="1100"/>
                        <a:t>Difficulty</a:t>
                      </a:r>
                      <a:endParaRPr b="1" sz="1100"/>
                    </a:p>
                  </a:txBody>
                  <a:tcPr marT="63500" marB="63500" marR="63500" marL="6350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b="1" lang="en" sz="1100"/>
                        <a:t>Experimental Target</a:t>
                      </a:r>
                      <a:endParaRPr b="1" sz="1100"/>
                    </a:p>
                  </a:txBody>
                  <a:tcPr marT="63500" marB="63500" marR="63500" marL="6350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b="1" lang="en" sz="1100"/>
                        <a:t>Differences in Experimental Question</a:t>
                      </a:r>
                      <a:endParaRPr b="1" sz="1100"/>
                    </a:p>
                  </a:txBody>
                  <a:tcPr marT="63500" marB="63500" marR="63500" marL="6350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r>
              <a:tr h="437675">
                <a:tc>
                  <a:txBody>
                    <a:bodyPr/>
                    <a:lstStyle/>
                    <a:p>
                      <a:pPr indent="0" lvl="0" marL="0" rtl="0" algn="l">
                        <a:spcBef>
                          <a:spcPts val="0"/>
                        </a:spcBef>
                        <a:spcAft>
                          <a:spcPts val="0"/>
                        </a:spcAft>
                        <a:buNone/>
                      </a:pPr>
                      <a:r>
                        <a:rPr lang="en" sz="1100"/>
                        <a:t>ATAC-seq</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 - $$$</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Intermediate</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Accessible Chromatin</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Identify active regulatory regions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r>
              <a:tr h="587025">
                <a:tc>
                  <a:txBody>
                    <a:bodyPr/>
                    <a:lstStyle/>
                    <a:p>
                      <a:pPr indent="0" lvl="0" marL="0" rtl="0" algn="l">
                        <a:spcBef>
                          <a:spcPts val="0"/>
                        </a:spcBef>
                        <a:spcAft>
                          <a:spcPts val="0"/>
                        </a:spcAft>
                        <a:buNone/>
                      </a:pPr>
                      <a:r>
                        <a:rPr lang="en" sz="1100"/>
                        <a:t>Single-cell ATAC-seq</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 - $$$$</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High</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Accessible Chromatin at the single-cell level</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Study cellular heterogeneity in regulatory regions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r>
              <a:tr h="437675">
                <a:tc>
                  <a:txBody>
                    <a:bodyPr/>
                    <a:lstStyle/>
                    <a:p>
                      <a:pPr indent="0" lvl="0" marL="0" rtl="0" algn="l">
                        <a:spcBef>
                          <a:spcPts val="0"/>
                        </a:spcBef>
                        <a:spcAft>
                          <a:spcPts val="0"/>
                        </a:spcAft>
                        <a:buNone/>
                      </a:pPr>
                      <a:r>
                        <a:rPr lang="en" sz="1100"/>
                        <a:t>ChIP-seq</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 - $$$</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Intermediate</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DNA-binding Proteins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Identify protein-DNA interactions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r>
              <a:tr h="587025">
                <a:tc>
                  <a:txBody>
                    <a:bodyPr/>
                    <a:lstStyle/>
                    <a:p>
                      <a:pPr indent="0" lvl="0" marL="0" rtl="0" algn="l">
                        <a:spcBef>
                          <a:spcPts val="0"/>
                        </a:spcBef>
                        <a:spcAft>
                          <a:spcPts val="0"/>
                        </a:spcAft>
                        <a:buNone/>
                      </a:pPr>
                      <a:r>
                        <a:rPr lang="en" sz="1100"/>
                        <a:t>CUT&amp;RUN</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 - $$$</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Low</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Protein-DNA Complexes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Identify protein-DNA interactions with improved signal-to-noise ratio</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r>
              <a:tr h="587025">
                <a:tc>
                  <a:txBody>
                    <a:bodyPr/>
                    <a:lstStyle/>
                    <a:p>
                      <a:pPr indent="0" lvl="0" marL="0" rtl="0" algn="l">
                        <a:spcBef>
                          <a:spcPts val="0"/>
                        </a:spcBef>
                        <a:spcAft>
                          <a:spcPts val="0"/>
                        </a:spcAft>
                        <a:buNone/>
                      </a:pPr>
                      <a:r>
                        <a:rPr lang="en" sz="1100"/>
                        <a:t>CUT&amp;TAG</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 - $$$</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Low</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Protein-DNA Complexes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Identify protein-DNA interactions with reduced background noise</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r>
              <a:tr h="437675">
                <a:tc>
                  <a:txBody>
                    <a:bodyPr/>
                    <a:lstStyle/>
                    <a:p>
                      <a:pPr indent="0" lvl="0" marL="0" rtl="0" algn="l">
                        <a:spcBef>
                          <a:spcPts val="0"/>
                        </a:spcBef>
                        <a:spcAft>
                          <a:spcPts val="0"/>
                        </a:spcAft>
                        <a:buNone/>
                      </a:pPr>
                      <a:r>
                        <a:rPr lang="en" sz="1100"/>
                        <a:t>GRO-seq</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 - $$$$</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High</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Nascent RNA transcripts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Study transcriptional dynamics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r>
              <a:tr h="437675">
                <a:tc>
                  <a:txBody>
                    <a:bodyPr/>
                    <a:lstStyle/>
                    <a:p>
                      <a:pPr indent="0" lvl="0" marL="0" rtl="0" algn="l">
                        <a:spcBef>
                          <a:spcPts val="0"/>
                        </a:spcBef>
                        <a:spcAft>
                          <a:spcPts val="0"/>
                        </a:spcAft>
                        <a:buNone/>
                      </a:pPr>
                      <a:r>
                        <a:rPr lang="en" sz="1100"/>
                        <a:t>DNAse-seq</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 - $$</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Low</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Open Chromatin Regions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Identify open chromatin regions</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a:solidFill>
                        <a:srgbClr val="D9D9E3"/>
                      </a:solidFill>
                      <a:prstDash val="solid"/>
                      <a:round/>
                      <a:headEnd len="sm" w="sm" type="none"/>
                      <a:tailEnd len="sm" w="sm" type="none"/>
                    </a:lnB>
                    <a:solidFill>
                      <a:srgbClr val="D9D9E3"/>
                    </a:solidFill>
                  </a:tcPr>
                </a:tc>
              </a:tr>
              <a:tr h="587025">
                <a:tc>
                  <a:txBody>
                    <a:bodyPr/>
                    <a:lstStyle/>
                    <a:p>
                      <a:pPr indent="0" lvl="0" marL="0" rtl="0" algn="l">
                        <a:spcBef>
                          <a:spcPts val="0"/>
                        </a:spcBef>
                        <a:spcAft>
                          <a:spcPts val="0"/>
                        </a:spcAft>
                        <a:buNone/>
                      </a:pPr>
                      <a:r>
                        <a:rPr lang="en" sz="1100"/>
                        <a:t>MNase-seq</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 - $$$</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Intermediate</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Nucleosome Positioning</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E3"/>
                    </a:solidFill>
                  </a:tcPr>
                </a:tc>
                <a:tc>
                  <a:txBody>
                    <a:bodyPr/>
                    <a:lstStyle/>
                    <a:p>
                      <a:pPr indent="0" lvl="0" marL="0" rtl="0" algn="l">
                        <a:spcBef>
                          <a:spcPts val="0"/>
                        </a:spcBef>
                        <a:spcAft>
                          <a:spcPts val="0"/>
                        </a:spcAft>
                        <a:buNone/>
                      </a:pPr>
                      <a:r>
                        <a:rPr lang="en" sz="1100"/>
                        <a:t>Study nucleosome positioning and DNA accessibility</a:t>
                      </a:r>
                      <a:endParaRPr sz="1100"/>
                    </a:p>
                  </a:txBody>
                  <a:tcPr marT="63500" marB="63500" marR="63500" marL="6350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D9D9E3"/>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07"/>
          <p:cNvSpPr txBox="1"/>
          <p:nvPr>
            <p:ph type="title"/>
          </p:nvPr>
        </p:nvSpPr>
        <p:spPr>
          <a:xfrm>
            <a:off x="1065533" y="583509"/>
            <a:ext cx="7944000" cy="7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Learning Objectives</a:t>
            </a:r>
            <a:endParaRPr sz="3400"/>
          </a:p>
        </p:txBody>
      </p:sp>
      <p:sp>
        <p:nvSpPr>
          <p:cNvPr id="991" name="Google Shape;991;p107"/>
          <p:cNvSpPr txBox="1"/>
          <p:nvPr>
            <p:ph idx="1" type="body"/>
          </p:nvPr>
        </p:nvSpPr>
        <p:spPr>
          <a:xfrm>
            <a:off x="473400" y="1393631"/>
            <a:ext cx="8298900" cy="30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333333"/>
                </a:solidFill>
                <a:highlight>
                  <a:srgbClr val="FFFFFF"/>
                </a:highlight>
                <a:latin typeface="Montserrat"/>
                <a:ea typeface="Montserrat"/>
                <a:cs typeface="Montserrat"/>
                <a:sym typeface="Montserrat"/>
              </a:rPr>
              <a:t>This chapter will demonstrate how to:</a:t>
            </a:r>
            <a:endParaRPr b="1">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60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Understand the basics of </a:t>
            </a:r>
            <a:r>
              <a:rPr b="1" lang="en">
                <a:solidFill>
                  <a:srgbClr val="333333"/>
                </a:solidFill>
                <a:highlight>
                  <a:srgbClr val="FFFFFF"/>
                </a:highlight>
                <a:latin typeface="Montserrat"/>
                <a:ea typeface="Montserrat"/>
                <a:cs typeface="Montserrat"/>
                <a:sym typeface="Montserrat"/>
              </a:rPr>
              <a:t>ATAC</a:t>
            </a:r>
            <a:r>
              <a:rPr b="1" lang="en">
                <a:solidFill>
                  <a:srgbClr val="333333"/>
                </a:solidFill>
                <a:highlight>
                  <a:srgbClr val="FFFFFF"/>
                </a:highlight>
                <a:latin typeface="Montserrat"/>
                <a:ea typeface="Montserrat"/>
                <a:cs typeface="Montserrat"/>
                <a:sym typeface="Montserrat"/>
              </a:rPr>
              <a:t>-Seq</a:t>
            </a:r>
            <a:r>
              <a:rPr lang="en">
                <a:solidFill>
                  <a:srgbClr val="333333"/>
                </a:solidFill>
                <a:highlight>
                  <a:srgbClr val="FFFFFF"/>
                </a:highlight>
                <a:latin typeface="Montserrat"/>
                <a:ea typeface="Montserrat"/>
                <a:cs typeface="Montserrat"/>
                <a:sym typeface="Montserrat"/>
              </a:rPr>
              <a:t> data collection and processing workflow</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 Identify the next steps for your particular </a:t>
            </a:r>
            <a:r>
              <a:rPr b="1" lang="en">
                <a:solidFill>
                  <a:srgbClr val="333333"/>
                </a:solidFill>
                <a:highlight>
                  <a:schemeClr val="dk1"/>
                </a:highlight>
                <a:latin typeface="Montserrat"/>
                <a:ea typeface="Montserrat"/>
                <a:cs typeface="Montserrat"/>
                <a:sym typeface="Montserrat"/>
              </a:rPr>
              <a:t>ATAC</a:t>
            </a:r>
            <a:r>
              <a:rPr b="1" lang="en">
                <a:solidFill>
                  <a:srgbClr val="333333"/>
                </a:solidFill>
                <a:highlight>
                  <a:schemeClr val="dk1"/>
                </a:highlight>
                <a:latin typeface="Montserrat"/>
                <a:ea typeface="Montserrat"/>
                <a:cs typeface="Montserrat"/>
                <a:sym typeface="Montserrat"/>
              </a:rPr>
              <a:t>-Seq</a:t>
            </a:r>
            <a:r>
              <a:rPr b="1" lang="en">
                <a:solidFill>
                  <a:srgbClr val="333333"/>
                </a:solidFill>
                <a:highlight>
                  <a:srgbClr val="FFFFFF"/>
                </a:highlight>
                <a:latin typeface="Montserrat"/>
                <a:ea typeface="Montserrat"/>
                <a:cs typeface="Montserrat"/>
                <a:sym typeface="Montserrat"/>
              </a:rPr>
              <a:t> </a:t>
            </a:r>
            <a:r>
              <a:rPr lang="en">
                <a:solidFill>
                  <a:srgbClr val="333333"/>
                </a:solidFill>
                <a:highlight>
                  <a:srgbClr val="FFFFFF"/>
                </a:highlight>
                <a:latin typeface="Montserrat"/>
                <a:ea typeface="Montserrat"/>
                <a:cs typeface="Montserrat"/>
                <a:sym typeface="Montserrat"/>
              </a:rPr>
              <a:t>data.</a:t>
            </a:r>
            <a:endParaRPr>
              <a:solidFill>
                <a:srgbClr val="333333"/>
              </a:solidFill>
              <a:highlight>
                <a:srgbClr val="FFFFFF"/>
              </a:highlight>
              <a:latin typeface="Montserrat"/>
              <a:ea typeface="Montserrat"/>
              <a:cs typeface="Montserrat"/>
              <a:sym typeface="Montserrat"/>
            </a:endParaRPr>
          </a:p>
          <a:p>
            <a:pPr indent="-285750" lvl="0" marL="266700" rtl="0" algn="l">
              <a:lnSpc>
                <a:spcPct val="150000"/>
              </a:lnSpc>
              <a:spcBef>
                <a:spcPts val="0"/>
              </a:spcBef>
              <a:spcAft>
                <a:spcPts val="0"/>
              </a:spcAft>
              <a:buClr>
                <a:srgbClr val="333333"/>
              </a:buClr>
              <a:buSzPts val="2300"/>
              <a:buFont typeface="Montserrat"/>
              <a:buChar char="●"/>
            </a:pPr>
            <a:r>
              <a:rPr lang="en">
                <a:solidFill>
                  <a:srgbClr val="333333"/>
                </a:solidFill>
                <a:highlight>
                  <a:srgbClr val="FFFFFF"/>
                </a:highlight>
                <a:latin typeface="Montserrat"/>
                <a:ea typeface="Montserrat"/>
                <a:cs typeface="Montserrat"/>
                <a:sym typeface="Montserrat"/>
              </a:rPr>
              <a:t>Formulate questions to ask about your </a:t>
            </a:r>
            <a:r>
              <a:rPr b="1" lang="en">
                <a:solidFill>
                  <a:srgbClr val="333333"/>
                </a:solidFill>
                <a:highlight>
                  <a:schemeClr val="dk1"/>
                </a:highlight>
                <a:latin typeface="Montserrat"/>
                <a:ea typeface="Montserrat"/>
                <a:cs typeface="Montserrat"/>
                <a:sym typeface="Montserrat"/>
              </a:rPr>
              <a:t>ATAC</a:t>
            </a:r>
            <a:r>
              <a:rPr b="1" lang="en">
                <a:solidFill>
                  <a:srgbClr val="333333"/>
                </a:solidFill>
                <a:highlight>
                  <a:schemeClr val="dk1"/>
                </a:highlight>
                <a:latin typeface="Montserrat"/>
                <a:ea typeface="Montserrat"/>
                <a:cs typeface="Montserrat"/>
                <a:sym typeface="Montserrat"/>
              </a:rPr>
              <a:t>-Seq</a:t>
            </a:r>
            <a:r>
              <a:rPr lang="en">
                <a:solidFill>
                  <a:srgbClr val="333333"/>
                </a:solidFill>
                <a:highlight>
                  <a:srgbClr val="FFFFFF"/>
                </a:highlight>
                <a:latin typeface="Montserrat"/>
                <a:ea typeface="Montserrat"/>
                <a:cs typeface="Montserrat"/>
                <a:sym typeface="Montserrat"/>
              </a:rPr>
              <a:t> data</a:t>
            </a:r>
            <a:endParaRPr>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8"/>
          <p:cNvSpPr txBox="1"/>
          <p:nvPr>
            <p:ph type="title"/>
          </p:nvPr>
        </p:nvSpPr>
        <p:spPr>
          <a:xfrm>
            <a:off x="1040850" y="568700"/>
            <a:ext cx="8036700" cy="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90"/>
              <a:t>What does accessibility to chromatin represent?</a:t>
            </a:r>
            <a:endParaRPr sz="2490"/>
          </a:p>
        </p:txBody>
      </p:sp>
      <p:sp>
        <p:nvSpPr>
          <p:cNvPr id="997" name="Google Shape;997;p108"/>
          <p:cNvSpPr txBox="1"/>
          <p:nvPr>
            <p:ph idx="1" type="body"/>
          </p:nvPr>
        </p:nvSpPr>
        <p:spPr>
          <a:xfrm>
            <a:off x="0" y="4796625"/>
            <a:ext cx="6725700" cy="346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Made with BioRender</a:t>
            </a:r>
            <a:endParaRPr/>
          </a:p>
        </p:txBody>
      </p:sp>
      <p:pic>
        <p:nvPicPr>
          <p:cNvPr id="998" name="Google Shape;998;p108"/>
          <p:cNvPicPr preferRelativeResize="0"/>
          <p:nvPr/>
        </p:nvPicPr>
        <p:blipFill>
          <a:blip r:embed="rId3">
            <a:alphaModFix/>
          </a:blip>
          <a:stretch>
            <a:fillRect/>
          </a:stretch>
        </p:blipFill>
        <p:spPr>
          <a:xfrm>
            <a:off x="183775" y="1140175"/>
            <a:ext cx="7241052" cy="5070151"/>
          </a:xfrm>
          <a:prstGeom prst="rect">
            <a:avLst/>
          </a:prstGeom>
          <a:noFill/>
          <a:ln>
            <a:noFill/>
          </a:ln>
        </p:spPr>
      </p:pic>
      <p:pic>
        <p:nvPicPr>
          <p:cNvPr id="999" name="Google Shape;999;p108"/>
          <p:cNvPicPr preferRelativeResize="0"/>
          <p:nvPr/>
        </p:nvPicPr>
        <p:blipFill>
          <a:blip r:embed="rId4">
            <a:alphaModFix/>
          </a:blip>
          <a:stretch>
            <a:fillRect/>
          </a:stretch>
        </p:blipFill>
        <p:spPr>
          <a:xfrm>
            <a:off x="7176213" y="1903138"/>
            <a:ext cx="1337225" cy="1337225"/>
          </a:xfrm>
          <a:prstGeom prst="rect">
            <a:avLst/>
          </a:prstGeom>
          <a:noFill/>
          <a:ln>
            <a:noFill/>
          </a:ln>
        </p:spPr>
      </p:pic>
      <p:pic>
        <p:nvPicPr>
          <p:cNvPr id="1000" name="Google Shape;1000;p108"/>
          <p:cNvPicPr preferRelativeResize="0"/>
          <p:nvPr/>
        </p:nvPicPr>
        <p:blipFill>
          <a:blip r:embed="rId4">
            <a:alphaModFix/>
          </a:blip>
          <a:stretch>
            <a:fillRect/>
          </a:stretch>
        </p:blipFill>
        <p:spPr>
          <a:xfrm>
            <a:off x="7176225" y="3733438"/>
            <a:ext cx="1337225" cy="1337225"/>
          </a:xfrm>
          <a:prstGeom prst="rect">
            <a:avLst/>
          </a:prstGeom>
          <a:noFill/>
          <a:ln>
            <a:noFill/>
          </a:ln>
        </p:spPr>
      </p:pic>
      <p:sp>
        <p:nvSpPr>
          <p:cNvPr id="1001" name="Google Shape;1001;p108"/>
          <p:cNvSpPr/>
          <p:nvPr/>
        </p:nvSpPr>
        <p:spPr>
          <a:xfrm>
            <a:off x="7632889" y="3885050"/>
            <a:ext cx="423900" cy="4167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08"/>
          <p:cNvSpPr/>
          <p:nvPr/>
        </p:nvSpPr>
        <p:spPr>
          <a:xfrm>
            <a:off x="7632889" y="2594725"/>
            <a:ext cx="423900" cy="416700"/>
          </a:xfrm>
          <a:prstGeom prst="su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8"/>
          <p:cNvSpPr txBox="1"/>
          <p:nvPr/>
        </p:nvSpPr>
        <p:spPr>
          <a:xfrm>
            <a:off x="7089888" y="1320900"/>
            <a:ext cx="150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Activity</a:t>
            </a:r>
            <a:endParaRPr>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9"/>
          <p:cNvSpPr txBox="1"/>
          <p:nvPr>
            <p:ph type="title"/>
          </p:nvPr>
        </p:nvSpPr>
        <p:spPr>
          <a:xfrm>
            <a:off x="1040850" y="568700"/>
            <a:ext cx="8036700" cy="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90"/>
              <a:t>What does accessibility to chromatin represent?</a:t>
            </a:r>
            <a:endParaRPr sz="2490"/>
          </a:p>
        </p:txBody>
      </p:sp>
      <p:pic>
        <p:nvPicPr>
          <p:cNvPr id="1009" name="Google Shape;1009;p109"/>
          <p:cNvPicPr preferRelativeResize="0"/>
          <p:nvPr/>
        </p:nvPicPr>
        <p:blipFill rotWithShape="1">
          <a:blip r:embed="rId3">
            <a:alphaModFix/>
          </a:blip>
          <a:srcRect b="55263" l="70556" r="0" t="0"/>
          <a:stretch/>
        </p:blipFill>
        <p:spPr>
          <a:xfrm>
            <a:off x="5292800" y="1140175"/>
            <a:ext cx="2132024" cy="2268226"/>
          </a:xfrm>
          <a:prstGeom prst="rect">
            <a:avLst/>
          </a:prstGeom>
          <a:noFill/>
          <a:ln>
            <a:noFill/>
          </a:ln>
        </p:spPr>
      </p:pic>
      <p:pic>
        <p:nvPicPr>
          <p:cNvPr id="1010" name="Google Shape;1010;p109"/>
          <p:cNvPicPr preferRelativeResize="0"/>
          <p:nvPr/>
        </p:nvPicPr>
        <p:blipFill>
          <a:blip r:embed="rId4">
            <a:alphaModFix/>
          </a:blip>
          <a:stretch>
            <a:fillRect/>
          </a:stretch>
        </p:blipFill>
        <p:spPr>
          <a:xfrm>
            <a:off x="7176213" y="1903138"/>
            <a:ext cx="1337225" cy="1337225"/>
          </a:xfrm>
          <a:prstGeom prst="rect">
            <a:avLst/>
          </a:prstGeom>
          <a:noFill/>
          <a:ln>
            <a:noFill/>
          </a:ln>
        </p:spPr>
      </p:pic>
      <p:pic>
        <p:nvPicPr>
          <p:cNvPr id="1011" name="Google Shape;1011;p109"/>
          <p:cNvPicPr preferRelativeResize="0"/>
          <p:nvPr/>
        </p:nvPicPr>
        <p:blipFill>
          <a:blip r:embed="rId4">
            <a:alphaModFix/>
          </a:blip>
          <a:stretch>
            <a:fillRect/>
          </a:stretch>
        </p:blipFill>
        <p:spPr>
          <a:xfrm>
            <a:off x="7176225" y="3733438"/>
            <a:ext cx="1337225" cy="1337225"/>
          </a:xfrm>
          <a:prstGeom prst="rect">
            <a:avLst/>
          </a:prstGeom>
          <a:noFill/>
          <a:ln>
            <a:noFill/>
          </a:ln>
        </p:spPr>
      </p:pic>
      <p:sp>
        <p:nvSpPr>
          <p:cNvPr id="1012" name="Google Shape;1012;p109"/>
          <p:cNvSpPr/>
          <p:nvPr/>
        </p:nvSpPr>
        <p:spPr>
          <a:xfrm>
            <a:off x="7632889" y="3885050"/>
            <a:ext cx="423900" cy="4167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9"/>
          <p:cNvSpPr/>
          <p:nvPr/>
        </p:nvSpPr>
        <p:spPr>
          <a:xfrm>
            <a:off x="7632889" y="2594725"/>
            <a:ext cx="423900" cy="416700"/>
          </a:xfrm>
          <a:prstGeom prst="su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09"/>
          <p:cNvSpPr txBox="1"/>
          <p:nvPr/>
        </p:nvSpPr>
        <p:spPr>
          <a:xfrm>
            <a:off x="7089888" y="1320900"/>
            <a:ext cx="150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Activity</a:t>
            </a:r>
            <a:endParaRPr>
              <a:latin typeface="Lato"/>
              <a:ea typeface="Lato"/>
              <a:cs typeface="Lato"/>
              <a:sym typeface="Lato"/>
            </a:endParaRPr>
          </a:p>
        </p:txBody>
      </p:sp>
      <p:pic>
        <p:nvPicPr>
          <p:cNvPr id="1015" name="Google Shape;1015;p109"/>
          <p:cNvPicPr preferRelativeResize="0"/>
          <p:nvPr/>
        </p:nvPicPr>
        <p:blipFill rotWithShape="1">
          <a:blip r:embed="rId5">
            <a:alphaModFix/>
          </a:blip>
          <a:srcRect b="0" l="0" r="59410" t="0"/>
          <a:stretch/>
        </p:blipFill>
        <p:spPr>
          <a:xfrm rot="-2097202">
            <a:off x="343204" y="1128398"/>
            <a:ext cx="1223201" cy="4015604"/>
          </a:xfrm>
          <a:prstGeom prst="rect">
            <a:avLst/>
          </a:prstGeom>
          <a:noFill/>
          <a:ln>
            <a:noFill/>
          </a:ln>
        </p:spPr>
      </p:pic>
      <p:pic>
        <p:nvPicPr>
          <p:cNvPr id="1016" name="Google Shape;1016;p109"/>
          <p:cNvPicPr preferRelativeResize="0"/>
          <p:nvPr/>
        </p:nvPicPr>
        <p:blipFill rotWithShape="1">
          <a:blip r:embed="rId5">
            <a:alphaModFix/>
          </a:blip>
          <a:srcRect b="28889" l="49786" r="0" t="56167"/>
          <a:stretch/>
        </p:blipFill>
        <p:spPr>
          <a:xfrm>
            <a:off x="2337475" y="1903150"/>
            <a:ext cx="2299179" cy="1180150"/>
          </a:xfrm>
          <a:prstGeom prst="rect">
            <a:avLst/>
          </a:prstGeom>
          <a:noFill/>
          <a:ln>
            <a:noFill/>
          </a:ln>
        </p:spPr>
      </p:pic>
      <p:pic>
        <p:nvPicPr>
          <p:cNvPr id="1017" name="Google Shape;1017;p109"/>
          <p:cNvPicPr preferRelativeResize="0"/>
          <p:nvPr/>
        </p:nvPicPr>
        <p:blipFill rotWithShape="1">
          <a:blip r:embed="rId5">
            <a:alphaModFix/>
          </a:blip>
          <a:srcRect b="55648" l="63444" r="0" t="32070"/>
          <a:stretch/>
        </p:blipFill>
        <p:spPr>
          <a:xfrm>
            <a:off x="3325428" y="3558295"/>
            <a:ext cx="1802620" cy="104453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0"/>
          <p:cNvSpPr txBox="1"/>
          <p:nvPr>
            <p:ph type="title"/>
          </p:nvPr>
        </p:nvSpPr>
        <p:spPr>
          <a:xfrm>
            <a:off x="1040850" y="340100"/>
            <a:ext cx="8036700" cy="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90"/>
              <a:t>What types of questions can we ask with ATAC-seq?</a:t>
            </a:r>
            <a:endParaRPr sz="2490"/>
          </a:p>
        </p:txBody>
      </p:sp>
      <p:sp>
        <p:nvSpPr>
          <p:cNvPr id="1023" name="Google Shape;1023;p110"/>
          <p:cNvSpPr txBox="1"/>
          <p:nvPr>
            <p:ph idx="1" type="body"/>
          </p:nvPr>
        </p:nvSpPr>
        <p:spPr>
          <a:xfrm>
            <a:off x="584025" y="1537500"/>
            <a:ext cx="8298900" cy="2909100"/>
          </a:xfrm>
          <a:prstGeom prst="rect">
            <a:avLst/>
          </a:prstGeom>
        </p:spPr>
        <p:txBody>
          <a:bodyPr anchorCtr="0" anchor="t" bIns="91425" lIns="91425" spcFirstLastPara="1" rIns="91425" wrap="square" tIns="91425">
            <a:noAutofit/>
          </a:bodyPr>
          <a:lstStyle/>
          <a:p>
            <a:pPr indent="-304800" lvl="0" marL="266700" rtl="0" algn="l">
              <a:lnSpc>
                <a:spcPct val="150000"/>
              </a:lnSpc>
              <a:spcBef>
                <a:spcPts val="0"/>
              </a:spcBef>
              <a:spcAft>
                <a:spcPts val="0"/>
              </a:spcAft>
              <a:buClr>
                <a:srgbClr val="333333"/>
              </a:buClr>
              <a:buSzPts val="2600"/>
              <a:buFont typeface="Montserrat"/>
              <a:buChar char="●"/>
            </a:pPr>
            <a:r>
              <a:rPr lang="en" sz="1700">
                <a:solidFill>
                  <a:srgbClr val="333333"/>
                </a:solidFill>
                <a:highlight>
                  <a:srgbClr val="FFFFFF"/>
                </a:highlight>
                <a:latin typeface="Montserrat"/>
                <a:ea typeface="Montserrat"/>
                <a:cs typeface="Montserrat"/>
                <a:sym typeface="Montserrat"/>
              </a:rPr>
              <a:t>What regions of the genome have accessible chromatin?</a:t>
            </a:r>
            <a:endParaRPr sz="1700">
              <a:solidFill>
                <a:srgbClr val="333333"/>
              </a:solidFill>
              <a:highlight>
                <a:srgbClr val="FFFFFF"/>
              </a:highlight>
              <a:latin typeface="Montserrat"/>
              <a:ea typeface="Montserrat"/>
              <a:cs typeface="Montserrat"/>
              <a:sym typeface="Montserrat"/>
            </a:endParaRPr>
          </a:p>
          <a:p>
            <a:pPr indent="-304800" lvl="0" marL="266700" rtl="0" algn="l">
              <a:lnSpc>
                <a:spcPct val="150000"/>
              </a:lnSpc>
              <a:spcBef>
                <a:spcPts val="0"/>
              </a:spcBef>
              <a:spcAft>
                <a:spcPts val="0"/>
              </a:spcAft>
              <a:buClr>
                <a:srgbClr val="333333"/>
              </a:buClr>
              <a:buSzPts val="2600"/>
              <a:buFont typeface="Montserrat"/>
              <a:buChar char="●"/>
            </a:pPr>
            <a:r>
              <a:rPr lang="en" sz="1700">
                <a:solidFill>
                  <a:srgbClr val="333333"/>
                </a:solidFill>
                <a:highlight>
                  <a:srgbClr val="FFFFFF"/>
                </a:highlight>
                <a:latin typeface="Montserrat"/>
                <a:ea typeface="Montserrat"/>
                <a:cs typeface="Montserrat"/>
                <a:sym typeface="Montserrat"/>
              </a:rPr>
              <a:t> How does accessibility differ between biological samples or change over time?</a:t>
            </a:r>
            <a:endParaRPr sz="1700">
              <a:solidFill>
                <a:srgbClr val="333333"/>
              </a:solidFill>
              <a:highlight>
                <a:srgbClr val="FFFFFF"/>
              </a:highlight>
              <a:latin typeface="Montserrat"/>
              <a:ea typeface="Montserrat"/>
              <a:cs typeface="Montserrat"/>
              <a:sym typeface="Montserrat"/>
            </a:endParaRPr>
          </a:p>
          <a:p>
            <a:pPr indent="-304800" lvl="0" marL="266700" rtl="0" algn="l">
              <a:lnSpc>
                <a:spcPct val="150000"/>
              </a:lnSpc>
              <a:spcBef>
                <a:spcPts val="0"/>
              </a:spcBef>
              <a:spcAft>
                <a:spcPts val="0"/>
              </a:spcAft>
              <a:buClr>
                <a:srgbClr val="333333"/>
              </a:buClr>
              <a:buSzPts val="2600"/>
              <a:buFont typeface="Montserrat"/>
              <a:buChar char="●"/>
            </a:pPr>
            <a:r>
              <a:rPr lang="en" sz="1700">
                <a:solidFill>
                  <a:srgbClr val="333333"/>
                </a:solidFill>
                <a:highlight>
                  <a:srgbClr val="FFFFFF"/>
                </a:highlight>
                <a:latin typeface="Montserrat"/>
                <a:ea typeface="Montserrat"/>
                <a:cs typeface="Montserrat"/>
                <a:sym typeface="Montserrat"/>
              </a:rPr>
              <a:t>What transcription factor motifs or transcription factor footprints can be found at accessible regions of interest?</a:t>
            </a:r>
            <a:endParaRPr sz="2600">
              <a:solidFill>
                <a:srgbClr val="333333"/>
              </a:solidFill>
              <a:highlight>
                <a:srgbClr val="FFFFFF"/>
              </a:highlight>
              <a:latin typeface="Montserrat"/>
              <a:ea typeface="Montserrat"/>
              <a:cs typeface="Montserrat"/>
              <a:sym typeface="Montserrat"/>
            </a:endParaRPr>
          </a:p>
          <a:p>
            <a:pPr indent="0" lvl="0" marL="0" rtl="0" algn="l">
              <a:lnSpc>
                <a:spcPct val="150000"/>
              </a:lnSpc>
              <a:spcBef>
                <a:spcPts val="11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111"/>
          <p:cNvPicPr preferRelativeResize="0"/>
          <p:nvPr/>
        </p:nvPicPr>
        <p:blipFill rotWithShape="1">
          <a:blip r:embed="rId3">
            <a:alphaModFix/>
          </a:blip>
          <a:srcRect b="8164" l="0" r="0" t="0"/>
          <a:stretch/>
        </p:blipFill>
        <p:spPr>
          <a:xfrm>
            <a:off x="156625" y="803200"/>
            <a:ext cx="8830751" cy="3943851"/>
          </a:xfrm>
          <a:prstGeom prst="rect">
            <a:avLst/>
          </a:prstGeom>
          <a:noFill/>
          <a:ln>
            <a:noFill/>
          </a:ln>
        </p:spPr>
      </p:pic>
      <p:sp>
        <p:nvSpPr>
          <p:cNvPr id="1029" name="Google Shape;1029;p111"/>
          <p:cNvSpPr txBox="1"/>
          <p:nvPr>
            <p:ph idx="4294967295" type="title"/>
          </p:nvPr>
        </p:nvSpPr>
        <p:spPr>
          <a:xfrm>
            <a:off x="357775" y="865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Overview of ATAC-seq</a:t>
            </a:r>
            <a:endParaRPr sz="34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12"/>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ATAC-seq considerations</a:t>
            </a:r>
            <a:endParaRPr sz="3400"/>
          </a:p>
        </p:txBody>
      </p:sp>
      <p:sp>
        <p:nvSpPr>
          <p:cNvPr id="1035" name="Google Shape;1035;p112"/>
          <p:cNvSpPr txBox="1"/>
          <p:nvPr>
            <p:ph idx="1" type="body"/>
          </p:nvPr>
        </p:nvSpPr>
        <p:spPr>
          <a:xfrm>
            <a:off x="278025" y="1352925"/>
            <a:ext cx="7352400" cy="2911200"/>
          </a:xfrm>
          <a:prstGeom prst="rect">
            <a:avLst/>
          </a:prstGeom>
        </p:spPr>
        <p:txBody>
          <a:bodyPr anchorCtr="0" anchor="t" bIns="91425" lIns="91425" spcFirstLastPara="1" rIns="91425" wrap="square" tIns="91425">
            <a:normAutofit fontScale="92500" lnSpcReduction="10000"/>
          </a:bodyPr>
          <a:lstStyle/>
          <a:p>
            <a:pPr indent="-363696" lvl="0" marL="457200" rtl="0" algn="l">
              <a:lnSpc>
                <a:spcPct val="150000"/>
              </a:lnSpc>
              <a:spcBef>
                <a:spcPts val="0"/>
              </a:spcBef>
              <a:spcAft>
                <a:spcPts val="0"/>
              </a:spcAft>
              <a:buSzPct val="100000"/>
              <a:buAutoNum type="arabicPeriod"/>
            </a:pPr>
            <a:r>
              <a:rPr lang="en"/>
              <a:t>What do you need for high quality, reproducible data?</a:t>
            </a:r>
            <a:endParaRPr/>
          </a:p>
          <a:p>
            <a:pPr indent="0" lvl="0" marL="0" rtl="0" algn="l">
              <a:lnSpc>
                <a:spcPct val="150000"/>
              </a:lnSpc>
              <a:spcBef>
                <a:spcPts val="1200"/>
              </a:spcBef>
              <a:spcAft>
                <a:spcPts val="0"/>
              </a:spcAft>
              <a:buNone/>
            </a:pPr>
            <a:r>
              <a:t/>
            </a:r>
            <a:endParaRPr/>
          </a:p>
          <a:p>
            <a:pPr indent="-363696" lvl="0" marL="457200" rtl="0" algn="l">
              <a:lnSpc>
                <a:spcPct val="100000"/>
              </a:lnSpc>
              <a:spcBef>
                <a:spcPts val="1200"/>
              </a:spcBef>
              <a:spcAft>
                <a:spcPts val="0"/>
              </a:spcAft>
              <a:buSzPct val="100000"/>
              <a:buAutoNum type="arabicPeriod"/>
            </a:pPr>
            <a:r>
              <a:rPr lang="en"/>
              <a:t>What QC checkpoints can you use to determine if your data looks technically sound?</a:t>
            </a:r>
            <a:endParaRPr/>
          </a:p>
          <a:p>
            <a:pPr indent="0" lvl="0" marL="0" rtl="0" algn="l">
              <a:lnSpc>
                <a:spcPct val="100000"/>
              </a:lnSpc>
              <a:spcBef>
                <a:spcPts val="1200"/>
              </a:spcBef>
              <a:spcAft>
                <a:spcPts val="0"/>
              </a:spcAft>
              <a:buNone/>
            </a:pPr>
            <a:r>
              <a:t/>
            </a:r>
            <a:endParaRPr/>
          </a:p>
          <a:p>
            <a:pPr indent="-363696" lvl="0" marL="457200" rtl="0" algn="l">
              <a:lnSpc>
                <a:spcPct val="150000"/>
              </a:lnSpc>
              <a:spcBef>
                <a:spcPts val="1200"/>
              </a:spcBef>
              <a:spcAft>
                <a:spcPts val="0"/>
              </a:spcAft>
              <a:buSzPct val="100000"/>
              <a:buAutoNum type="arabicPeriod"/>
            </a:pPr>
            <a:r>
              <a:rPr lang="en"/>
              <a:t>What to consider when sequencing your samples?</a:t>
            </a:r>
            <a:endParaRPr/>
          </a:p>
        </p:txBody>
      </p:sp>
      <p:pic>
        <p:nvPicPr>
          <p:cNvPr id="1036" name="Google Shape;1036;p112"/>
          <p:cNvPicPr preferRelativeResize="0"/>
          <p:nvPr/>
        </p:nvPicPr>
        <p:blipFill rotWithShape="1">
          <a:blip r:embed="rId3">
            <a:alphaModFix/>
          </a:blip>
          <a:srcRect b="38254" l="87511" r="0" t="26033"/>
          <a:stretch/>
        </p:blipFill>
        <p:spPr>
          <a:xfrm>
            <a:off x="7269850" y="1352925"/>
            <a:ext cx="1103877" cy="528675"/>
          </a:xfrm>
          <a:prstGeom prst="rect">
            <a:avLst/>
          </a:prstGeom>
          <a:noFill/>
          <a:ln>
            <a:noFill/>
          </a:ln>
        </p:spPr>
      </p:pic>
      <p:pic>
        <p:nvPicPr>
          <p:cNvPr id="1037" name="Google Shape;1037;p112"/>
          <p:cNvPicPr preferRelativeResize="0"/>
          <p:nvPr/>
        </p:nvPicPr>
        <p:blipFill>
          <a:blip r:embed="rId4">
            <a:alphaModFix/>
          </a:blip>
          <a:stretch>
            <a:fillRect/>
          </a:stretch>
        </p:blipFill>
        <p:spPr>
          <a:xfrm>
            <a:off x="7220650" y="2242050"/>
            <a:ext cx="1614424" cy="1272801"/>
          </a:xfrm>
          <a:prstGeom prst="rect">
            <a:avLst/>
          </a:prstGeom>
          <a:noFill/>
          <a:ln>
            <a:noFill/>
          </a:ln>
        </p:spPr>
      </p:pic>
      <p:pic>
        <p:nvPicPr>
          <p:cNvPr id="1038" name="Google Shape;1038;p112"/>
          <p:cNvPicPr preferRelativeResize="0"/>
          <p:nvPr/>
        </p:nvPicPr>
        <p:blipFill rotWithShape="1">
          <a:blip r:embed="rId3">
            <a:alphaModFix/>
          </a:blip>
          <a:srcRect b="0" l="0" r="83783" t="14207"/>
          <a:stretch/>
        </p:blipFill>
        <p:spPr>
          <a:xfrm>
            <a:off x="7187475" y="3875300"/>
            <a:ext cx="1268623" cy="1124050"/>
          </a:xfrm>
          <a:prstGeom prst="rect">
            <a:avLst/>
          </a:prstGeom>
          <a:noFill/>
          <a:ln>
            <a:noFill/>
          </a:ln>
        </p:spPr>
      </p:pic>
      <p:sp>
        <p:nvSpPr>
          <p:cNvPr id="1039" name="Google Shape;1039;p112"/>
          <p:cNvSpPr txBox="1"/>
          <p:nvPr/>
        </p:nvSpPr>
        <p:spPr>
          <a:xfrm>
            <a:off x="8221325" y="3875300"/>
            <a:ext cx="20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
        <p:nvSpPr>
          <p:cNvPr id="1040" name="Google Shape;1040;p112"/>
          <p:cNvSpPr txBox="1"/>
          <p:nvPr/>
        </p:nvSpPr>
        <p:spPr>
          <a:xfrm>
            <a:off x="7220650" y="3626100"/>
            <a:ext cx="20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
        <p:nvSpPr>
          <p:cNvPr id="1041" name="Google Shape;1041;p112"/>
          <p:cNvSpPr txBox="1"/>
          <p:nvPr/>
        </p:nvSpPr>
        <p:spPr>
          <a:xfrm>
            <a:off x="6981675" y="4599150"/>
            <a:ext cx="20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13"/>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Considerations for quality data: cell numbers &amp; replicates</a:t>
            </a:r>
            <a:endParaRPr sz="3400"/>
          </a:p>
        </p:txBody>
      </p:sp>
      <p:sp>
        <p:nvSpPr>
          <p:cNvPr id="1047" name="Google Shape;1047;p113"/>
          <p:cNvSpPr txBox="1"/>
          <p:nvPr>
            <p:ph idx="1" type="body"/>
          </p:nvPr>
        </p:nvSpPr>
        <p:spPr>
          <a:xfrm>
            <a:off x="484025" y="1804400"/>
            <a:ext cx="7038900" cy="2911200"/>
          </a:xfrm>
          <a:prstGeom prst="rect">
            <a:avLst/>
          </a:prstGeom>
        </p:spPr>
        <p:txBody>
          <a:bodyPr anchorCtr="0" anchor="t" bIns="91425" lIns="91425" spcFirstLastPara="1" rIns="91425" wrap="square" tIns="91425">
            <a:normAutofit fontScale="92500" lnSpcReduction="10000"/>
          </a:bodyPr>
          <a:lstStyle/>
          <a:p>
            <a:pPr indent="-363696" lvl="0" marL="457200" rtl="0" algn="l">
              <a:spcBef>
                <a:spcPts val="0"/>
              </a:spcBef>
              <a:spcAft>
                <a:spcPts val="0"/>
              </a:spcAft>
              <a:buSzPct val="100000"/>
              <a:buAutoNum type="arabicPeriod"/>
            </a:pPr>
            <a:r>
              <a:rPr lang="en"/>
              <a:t>Cell/nuclei numbers</a:t>
            </a:r>
            <a:endParaRPr/>
          </a:p>
          <a:p>
            <a:pPr indent="-351948" lvl="1" marL="914400" rtl="0" algn="l">
              <a:spcBef>
                <a:spcPts val="0"/>
              </a:spcBef>
              <a:spcAft>
                <a:spcPts val="0"/>
              </a:spcAft>
              <a:buSzPct val="100000"/>
              <a:buAutoNum type="alphaLcPeriod"/>
            </a:pPr>
            <a:r>
              <a:rPr lang="en"/>
              <a:t>50-100k nuclei for bulk ATAC-seq</a:t>
            </a:r>
            <a:endParaRPr/>
          </a:p>
          <a:p>
            <a:pPr indent="0" lvl="0" marL="914400" rtl="0" algn="l">
              <a:spcBef>
                <a:spcPts val="1200"/>
              </a:spcBef>
              <a:spcAft>
                <a:spcPts val="0"/>
              </a:spcAft>
              <a:buNone/>
            </a:pPr>
            <a:r>
              <a:t/>
            </a:r>
            <a:endParaRPr/>
          </a:p>
          <a:p>
            <a:pPr indent="-363696" lvl="0" marL="457200" rtl="0" algn="l">
              <a:spcBef>
                <a:spcPts val="1200"/>
              </a:spcBef>
              <a:spcAft>
                <a:spcPts val="0"/>
              </a:spcAft>
              <a:buSzPct val="100000"/>
              <a:buAutoNum type="arabicPeriod"/>
            </a:pPr>
            <a:r>
              <a:rPr lang="en"/>
              <a:t>Replicates</a:t>
            </a:r>
            <a:endParaRPr/>
          </a:p>
          <a:p>
            <a:pPr indent="-351948" lvl="1" marL="914400" rtl="0" algn="l">
              <a:spcBef>
                <a:spcPts val="0"/>
              </a:spcBef>
              <a:spcAft>
                <a:spcPts val="0"/>
              </a:spcAft>
              <a:buSzPct val="100000"/>
              <a:buAutoNum type="alphaLcPeriod"/>
            </a:pPr>
            <a:r>
              <a:rPr lang="en"/>
              <a:t>Technically, publishing 2 replicates is often acceptable</a:t>
            </a:r>
            <a:endParaRPr/>
          </a:p>
          <a:p>
            <a:pPr indent="-351948" lvl="1" marL="914400" rtl="0" algn="l">
              <a:spcBef>
                <a:spcPts val="0"/>
              </a:spcBef>
              <a:spcAft>
                <a:spcPts val="0"/>
              </a:spcAft>
              <a:buSzPct val="100000"/>
              <a:buAutoNum type="alphaLcPeriod"/>
            </a:pPr>
            <a:r>
              <a:rPr lang="en"/>
              <a:t>Due to variability and ensuring </a:t>
            </a:r>
            <a:r>
              <a:rPr lang="en"/>
              <a:t>reproducibility</a:t>
            </a:r>
            <a:r>
              <a:rPr lang="en"/>
              <a:t>, 3-4 replicates is ideal</a:t>
            </a:r>
            <a:endParaRPr/>
          </a:p>
        </p:txBody>
      </p:sp>
      <p:pic>
        <p:nvPicPr>
          <p:cNvPr id="1048" name="Google Shape;1048;p113"/>
          <p:cNvPicPr preferRelativeResize="0"/>
          <p:nvPr/>
        </p:nvPicPr>
        <p:blipFill>
          <a:blip r:embed="rId3">
            <a:alphaModFix/>
          </a:blip>
          <a:stretch>
            <a:fillRect/>
          </a:stretch>
        </p:blipFill>
        <p:spPr>
          <a:xfrm>
            <a:off x="5279175" y="1521625"/>
            <a:ext cx="2690950" cy="1671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4"/>
          <p:cNvSpPr txBox="1"/>
          <p:nvPr>
            <p:ph type="title"/>
          </p:nvPr>
        </p:nvSpPr>
        <p:spPr>
          <a:xfrm>
            <a:off x="1233025" y="1524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Considerations for quality data: shallow sequencing to screen sample quality</a:t>
            </a:r>
            <a:endParaRPr sz="3400"/>
          </a:p>
        </p:txBody>
      </p:sp>
      <p:sp>
        <p:nvSpPr>
          <p:cNvPr id="1054" name="Google Shape;1054;p114"/>
          <p:cNvSpPr txBox="1"/>
          <p:nvPr>
            <p:ph idx="1" type="body"/>
          </p:nvPr>
        </p:nvSpPr>
        <p:spPr>
          <a:xfrm>
            <a:off x="233300" y="1447500"/>
            <a:ext cx="5224200" cy="3238800"/>
          </a:xfrm>
          <a:prstGeom prst="rect">
            <a:avLst/>
          </a:prstGeom>
        </p:spPr>
        <p:txBody>
          <a:bodyPr anchorCtr="0" anchor="t" bIns="91425" lIns="91425" spcFirstLastPara="1" rIns="91425" wrap="square" tIns="91425">
            <a:noAutofit/>
          </a:bodyPr>
          <a:lstStyle/>
          <a:p>
            <a:pPr indent="-360390" lvl="0" marL="457200" rtl="0" algn="l">
              <a:lnSpc>
                <a:spcPct val="100000"/>
              </a:lnSpc>
              <a:spcBef>
                <a:spcPts val="0"/>
              </a:spcBef>
              <a:spcAft>
                <a:spcPts val="0"/>
              </a:spcAft>
              <a:buSzPts val="2075"/>
              <a:buChar char="●"/>
            </a:pPr>
            <a:r>
              <a:rPr lang="en" sz="2075"/>
              <a:t>Samples can be sequenced at shallow depths (~2 million reads/sample) to identify high vs. low quality samples</a:t>
            </a:r>
            <a:endParaRPr sz="2075"/>
          </a:p>
          <a:p>
            <a:pPr indent="0" lvl="0" marL="0" rtl="0" algn="l">
              <a:lnSpc>
                <a:spcPct val="100000"/>
              </a:lnSpc>
              <a:spcBef>
                <a:spcPts val="0"/>
              </a:spcBef>
              <a:spcAft>
                <a:spcPts val="0"/>
              </a:spcAft>
              <a:buSzPts val="1018"/>
              <a:buNone/>
            </a:pPr>
            <a:r>
              <a:t/>
            </a:r>
            <a:endParaRPr sz="2075"/>
          </a:p>
          <a:p>
            <a:pPr indent="-360390" lvl="0" marL="457200" rtl="0" algn="l">
              <a:lnSpc>
                <a:spcPct val="100000"/>
              </a:lnSpc>
              <a:spcBef>
                <a:spcPts val="0"/>
              </a:spcBef>
              <a:spcAft>
                <a:spcPts val="0"/>
              </a:spcAft>
              <a:buSzPts val="2075"/>
              <a:buChar char="●"/>
            </a:pPr>
            <a:r>
              <a:rPr lang="en" sz="2075"/>
              <a:t>This can allow you to screen many samples cheaply, and identify high quality samples to then sequence deeply</a:t>
            </a:r>
            <a:endParaRPr sz="2075"/>
          </a:p>
          <a:p>
            <a:pPr indent="0" lvl="0" marL="457200" rtl="0" algn="l">
              <a:lnSpc>
                <a:spcPct val="100000"/>
              </a:lnSpc>
              <a:spcBef>
                <a:spcPts val="0"/>
              </a:spcBef>
              <a:spcAft>
                <a:spcPts val="0"/>
              </a:spcAft>
              <a:buSzPts val="1018"/>
              <a:buNone/>
            </a:pPr>
            <a:r>
              <a:t/>
            </a:r>
            <a:endParaRPr sz="2075"/>
          </a:p>
          <a:p>
            <a:pPr indent="-360390" lvl="0" marL="457200" rtl="0" algn="l">
              <a:lnSpc>
                <a:spcPct val="100000"/>
              </a:lnSpc>
              <a:spcBef>
                <a:spcPts val="0"/>
              </a:spcBef>
              <a:spcAft>
                <a:spcPts val="0"/>
              </a:spcAft>
              <a:buSzPts val="2075"/>
              <a:buChar char="●"/>
            </a:pPr>
            <a:r>
              <a:rPr lang="en" sz="2075"/>
              <a:t>This is particularly useful for optimizing ATAC-seq conditions</a:t>
            </a:r>
            <a:endParaRPr sz="2075"/>
          </a:p>
        </p:txBody>
      </p:sp>
      <p:pic>
        <p:nvPicPr>
          <p:cNvPr id="1055" name="Google Shape;1055;p114"/>
          <p:cNvPicPr preferRelativeResize="0"/>
          <p:nvPr/>
        </p:nvPicPr>
        <p:blipFill>
          <a:blip r:embed="rId3">
            <a:alphaModFix/>
          </a:blip>
          <a:stretch>
            <a:fillRect/>
          </a:stretch>
        </p:blipFill>
        <p:spPr>
          <a:xfrm>
            <a:off x="5908601" y="1225025"/>
            <a:ext cx="2873824" cy="3766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idx="4294967295" type="body"/>
          </p:nvPr>
        </p:nvSpPr>
        <p:spPr>
          <a:xfrm>
            <a:off x="554025" y="4699688"/>
            <a:ext cx="6936000" cy="5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Image by Candace Savonen using IconFinder</a:t>
            </a:r>
            <a:endParaRPr/>
          </a:p>
        </p:txBody>
      </p:sp>
      <p:sp>
        <p:nvSpPr>
          <p:cNvPr id="355" name="Google Shape;355;p34"/>
          <p:cNvSpPr txBox="1"/>
          <p:nvPr>
            <p:ph type="title"/>
          </p:nvPr>
        </p:nvSpPr>
        <p:spPr>
          <a:xfrm>
            <a:off x="1147400" y="713350"/>
            <a:ext cx="7950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90"/>
              <a:t>Genomics workflows in a very general sense</a:t>
            </a:r>
            <a:endParaRPr sz="2290"/>
          </a:p>
        </p:txBody>
      </p:sp>
      <p:sp>
        <p:nvSpPr>
          <p:cNvPr id="356" name="Google Shape;356;p34"/>
          <p:cNvSpPr/>
          <p:nvPr/>
        </p:nvSpPr>
        <p:spPr>
          <a:xfrm>
            <a:off x="554025" y="2181150"/>
            <a:ext cx="1503300" cy="781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Raw Data</a:t>
            </a:r>
            <a:endParaRPr b="1">
              <a:latin typeface="Montserrat"/>
              <a:ea typeface="Montserrat"/>
              <a:cs typeface="Montserrat"/>
              <a:sym typeface="Montserrat"/>
            </a:endParaRPr>
          </a:p>
        </p:txBody>
      </p:sp>
      <p:sp>
        <p:nvSpPr>
          <p:cNvPr id="357" name="Google Shape;357;p34"/>
          <p:cNvSpPr/>
          <p:nvPr/>
        </p:nvSpPr>
        <p:spPr>
          <a:xfrm>
            <a:off x="2552700" y="2181150"/>
            <a:ext cx="1590600" cy="781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Normalized</a:t>
            </a:r>
            <a:r>
              <a:rPr b="1" lang="en" sz="1200">
                <a:latin typeface="Montserrat"/>
                <a:ea typeface="Montserrat"/>
                <a:cs typeface="Montserrat"/>
                <a:sym typeface="Montserrat"/>
              </a:rPr>
              <a:t> Data</a:t>
            </a:r>
            <a:endParaRPr b="1" sz="1200">
              <a:latin typeface="Montserrat"/>
              <a:ea typeface="Montserrat"/>
              <a:cs typeface="Montserrat"/>
              <a:sym typeface="Montserrat"/>
            </a:endParaRPr>
          </a:p>
        </p:txBody>
      </p:sp>
      <p:sp>
        <p:nvSpPr>
          <p:cNvPr id="358" name="Google Shape;358;p34"/>
          <p:cNvSpPr/>
          <p:nvPr/>
        </p:nvSpPr>
        <p:spPr>
          <a:xfrm>
            <a:off x="4576763" y="2181150"/>
            <a:ext cx="1704900" cy="781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Summarized Data</a:t>
            </a:r>
            <a:endParaRPr b="1" sz="1200">
              <a:latin typeface="Montserrat"/>
              <a:ea typeface="Montserrat"/>
              <a:cs typeface="Montserrat"/>
              <a:sym typeface="Montserrat"/>
            </a:endParaRPr>
          </a:p>
        </p:txBody>
      </p:sp>
      <p:sp>
        <p:nvSpPr>
          <p:cNvPr id="359" name="Google Shape;359;p34"/>
          <p:cNvSpPr/>
          <p:nvPr/>
        </p:nvSpPr>
        <p:spPr>
          <a:xfrm>
            <a:off x="6715125" y="2181150"/>
            <a:ext cx="1704900" cy="7812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Plots and Results!</a:t>
            </a:r>
            <a:endParaRPr b="1">
              <a:latin typeface="Montserrat"/>
              <a:ea typeface="Montserrat"/>
              <a:cs typeface="Montserrat"/>
              <a:sym typeface="Montserrat"/>
            </a:endParaRPr>
          </a:p>
        </p:txBody>
      </p:sp>
      <p:pic>
        <p:nvPicPr>
          <p:cNvPr id="360" name="Google Shape;360;p34"/>
          <p:cNvPicPr preferRelativeResize="0"/>
          <p:nvPr/>
        </p:nvPicPr>
        <p:blipFill>
          <a:blip r:embed="rId3">
            <a:alphaModFix/>
          </a:blip>
          <a:stretch>
            <a:fillRect/>
          </a:stretch>
        </p:blipFill>
        <p:spPr>
          <a:xfrm>
            <a:off x="929475" y="3328875"/>
            <a:ext cx="752401" cy="752401"/>
          </a:xfrm>
          <a:prstGeom prst="rect">
            <a:avLst/>
          </a:prstGeom>
          <a:noFill/>
          <a:ln>
            <a:noFill/>
          </a:ln>
        </p:spPr>
      </p:pic>
      <p:pic>
        <p:nvPicPr>
          <p:cNvPr id="361" name="Google Shape;361;p34"/>
          <p:cNvPicPr preferRelativeResize="0"/>
          <p:nvPr/>
        </p:nvPicPr>
        <p:blipFill>
          <a:blip r:embed="rId4">
            <a:alphaModFix/>
          </a:blip>
          <a:stretch>
            <a:fillRect/>
          </a:stretch>
        </p:blipFill>
        <p:spPr>
          <a:xfrm>
            <a:off x="2898375" y="3328875"/>
            <a:ext cx="752401" cy="752401"/>
          </a:xfrm>
          <a:prstGeom prst="rect">
            <a:avLst/>
          </a:prstGeom>
          <a:noFill/>
          <a:ln>
            <a:noFill/>
          </a:ln>
        </p:spPr>
      </p:pic>
      <p:grpSp>
        <p:nvGrpSpPr>
          <p:cNvPr id="362" name="Google Shape;362;p34"/>
          <p:cNvGrpSpPr/>
          <p:nvPr/>
        </p:nvGrpSpPr>
        <p:grpSpPr>
          <a:xfrm>
            <a:off x="4772025" y="3200475"/>
            <a:ext cx="1200300" cy="961650"/>
            <a:chOff x="4772025" y="3200475"/>
            <a:chExt cx="1200300" cy="961650"/>
          </a:xfrm>
        </p:grpSpPr>
        <p:sp>
          <p:nvSpPr>
            <p:cNvPr id="363" name="Google Shape;363;p34"/>
            <p:cNvSpPr/>
            <p:nvPr/>
          </p:nvSpPr>
          <p:spPr>
            <a:xfrm>
              <a:off x="4772025" y="3248025"/>
              <a:ext cx="1200300" cy="9141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4867275" y="3314475"/>
              <a:ext cx="1009800" cy="7812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34"/>
            <p:cNvPicPr preferRelativeResize="0"/>
            <p:nvPr/>
          </p:nvPicPr>
          <p:blipFill>
            <a:blip r:embed="rId4">
              <a:alphaModFix/>
            </a:blip>
            <a:stretch>
              <a:fillRect/>
            </a:stretch>
          </p:blipFill>
          <p:spPr>
            <a:xfrm>
              <a:off x="4962525" y="3200475"/>
              <a:ext cx="752401" cy="752401"/>
            </a:xfrm>
            <a:prstGeom prst="rect">
              <a:avLst/>
            </a:prstGeom>
            <a:noFill/>
            <a:ln>
              <a:noFill/>
            </a:ln>
          </p:spPr>
        </p:pic>
      </p:grpSp>
      <p:grpSp>
        <p:nvGrpSpPr>
          <p:cNvPr id="366" name="Google Shape;366;p34"/>
          <p:cNvGrpSpPr/>
          <p:nvPr/>
        </p:nvGrpSpPr>
        <p:grpSpPr>
          <a:xfrm>
            <a:off x="6967425" y="3224250"/>
            <a:ext cx="1200300" cy="961650"/>
            <a:chOff x="4772025" y="3200475"/>
            <a:chExt cx="1200300" cy="961650"/>
          </a:xfrm>
        </p:grpSpPr>
        <p:sp>
          <p:nvSpPr>
            <p:cNvPr id="367" name="Google Shape;367;p34"/>
            <p:cNvSpPr/>
            <p:nvPr/>
          </p:nvSpPr>
          <p:spPr>
            <a:xfrm>
              <a:off x="4772025" y="3248025"/>
              <a:ext cx="1200300" cy="9141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4867275" y="3314475"/>
              <a:ext cx="1009800" cy="7812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34"/>
            <p:cNvPicPr preferRelativeResize="0"/>
            <p:nvPr/>
          </p:nvPicPr>
          <p:blipFill>
            <a:blip r:embed="rId4">
              <a:alphaModFix/>
            </a:blip>
            <a:stretch>
              <a:fillRect/>
            </a:stretch>
          </p:blipFill>
          <p:spPr>
            <a:xfrm>
              <a:off x="4962525" y="3200475"/>
              <a:ext cx="752401" cy="752401"/>
            </a:xfrm>
            <a:prstGeom prst="rect">
              <a:avLst/>
            </a:prstGeom>
            <a:noFill/>
            <a:ln>
              <a:noFill/>
            </a:ln>
          </p:spPr>
        </p:pic>
      </p:grpSp>
      <p:pic>
        <p:nvPicPr>
          <p:cNvPr id="370" name="Google Shape;370;p34"/>
          <p:cNvPicPr preferRelativeResize="0"/>
          <p:nvPr/>
        </p:nvPicPr>
        <p:blipFill>
          <a:blip r:embed="rId5">
            <a:alphaModFix/>
          </a:blip>
          <a:stretch>
            <a:fillRect/>
          </a:stretch>
        </p:blipFill>
        <p:spPr>
          <a:xfrm rot="1676459">
            <a:off x="7416717" y="3614847"/>
            <a:ext cx="561345" cy="561354"/>
          </a:xfrm>
          <a:prstGeom prst="rect">
            <a:avLst/>
          </a:prstGeom>
          <a:noFill/>
          <a:ln>
            <a:noFill/>
          </a:ln>
        </p:spPr>
      </p:pic>
      <p:cxnSp>
        <p:nvCxnSpPr>
          <p:cNvPr id="371" name="Google Shape;371;p34"/>
          <p:cNvCxnSpPr>
            <a:stCxn id="356" idx="6"/>
            <a:endCxn id="357" idx="2"/>
          </p:cNvCxnSpPr>
          <p:nvPr/>
        </p:nvCxnSpPr>
        <p:spPr>
          <a:xfrm>
            <a:off x="2057325" y="2571750"/>
            <a:ext cx="495300" cy="0"/>
          </a:xfrm>
          <a:prstGeom prst="straightConnector1">
            <a:avLst/>
          </a:prstGeom>
          <a:noFill/>
          <a:ln cap="flat" cmpd="sng" w="38100">
            <a:solidFill>
              <a:schemeClr val="dk2"/>
            </a:solidFill>
            <a:prstDash val="solid"/>
            <a:round/>
            <a:headEnd len="med" w="med" type="none"/>
            <a:tailEnd len="med" w="med" type="triangle"/>
          </a:ln>
        </p:spPr>
      </p:cxnSp>
      <p:cxnSp>
        <p:nvCxnSpPr>
          <p:cNvPr id="372" name="Google Shape;372;p34"/>
          <p:cNvCxnSpPr>
            <a:stCxn id="357" idx="6"/>
            <a:endCxn id="358" idx="2"/>
          </p:cNvCxnSpPr>
          <p:nvPr/>
        </p:nvCxnSpPr>
        <p:spPr>
          <a:xfrm>
            <a:off x="4143300" y="2571750"/>
            <a:ext cx="433500" cy="0"/>
          </a:xfrm>
          <a:prstGeom prst="straightConnector1">
            <a:avLst/>
          </a:prstGeom>
          <a:noFill/>
          <a:ln cap="flat" cmpd="sng" w="38100">
            <a:solidFill>
              <a:schemeClr val="dk2"/>
            </a:solidFill>
            <a:prstDash val="solid"/>
            <a:round/>
            <a:headEnd len="med" w="med" type="none"/>
            <a:tailEnd len="med" w="med" type="triangle"/>
          </a:ln>
        </p:spPr>
      </p:cxnSp>
      <p:cxnSp>
        <p:nvCxnSpPr>
          <p:cNvPr id="373" name="Google Shape;373;p34"/>
          <p:cNvCxnSpPr>
            <a:stCxn id="358" idx="6"/>
            <a:endCxn id="359" idx="2"/>
          </p:cNvCxnSpPr>
          <p:nvPr/>
        </p:nvCxnSpPr>
        <p:spPr>
          <a:xfrm>
            <a:off x="6281663" y="2571750"/>
            <a:ext cx="4335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5"/>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Considerations for quality data: QC checkpoints</a:t>
            </a:r>
            <a:endParaRPr sz="3400"/>
          </a:p>
        </p:txBody>
      </p:sp>
      <p:sp>
        <p:nvSpPr>
          <p:cNvPr id="1061" name="Google Shape;1061;p115"/>
          <p:cNvSpPr txBox="1"/>
          <p:nvPr>
            <p:ph idx="1" type="body"/>
          </p:nvPr>
        </p:nvSpPr>
        <p:spPr>
          <a:xfrm>
            <a:off x="887200" y="1611500"/>
            <a:ext cx="3816600" cy="13632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Pre-sequencing</a:t>
            </a:r>
            <a:endParaRPr/>
          </a:p>
          <a:p>
            <a:pPr indent="-361950" lvl="1" marL="914400" rtl="0" algn="l">
              <a:spcBef>
                <a:spcPts val="0"/>
              </a:spcBef>
              <a:spcAft>
                <a:spcPts val="0"/>
              </a:spcAft>
              <a:buSzPts val="2100"/>
              <a:buChar char="○"/>
            </a:pPr>
            <a:r>
              <a:rPr lang="en"/>
              <a:t>Library distribution</a:t>
            </a:r>
            <a:endParaRPr/>
          </a:p>
        </p:txBody>
      </p:sp>
      <p:pic>
        <p:nvPicPr>
          <p:cNvPr id="1062" name="Google Shape;1062;p115"/>
          <p:cNvPicPr preferRelativeResize="0"/>
          <p:nvPr/>
        </p:nvPicPr>
        <p:blipFill>
          <a:blip r:embed="rId3">
            <a:alphaModFix/>
          </a:blip>
          <a:stretch>
            <a:fillRect/>
          </a:stretch>
        </p:blipFill>
        <p:spPr>
          <a:xfrm>
            <a:off x="4703800" y="1295100"/>
            <a:ext cx="4135401" cy="3388554"/>
          </a:xfrm>
          <a:prstGeom prst="rect">
            <a:avLst/>
          </a:prstGeom>
          <a:noFill/>
          <a:ln>
            <a:noFill/>
          </a:ln>
        </p:spPr>
      </p:pic>
      <p:sp>
        <p:nvSpPr>
          <p:cNvPr id="1063" name="Google Shape;1063;p115"/>
          <p:cNvSpPr txBox="1"/>
          <p:nvPr/>
        </p:nvSpPr>
        <p:spPr>
          <a:xfrm>
            <a:off x="7722900" y="4743300"/>
            <a:ext cx="14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10x  Genomics</a:t>
            </a:r>
            <a:endParaRPr>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6"/>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Considerations for quality data: QC checkpoints</a:t>
            </a:r>
            <a:endParaRPr sz="3400"/>
          </a:p>
        </p:txBody>
      </p:sp>
      <p:sp>
        <p:nvSpPr>
          <p:cNvPr id="1069" name="Google Shape;1069;p116"/>
          <p:cNvSpPr txBox="1"/>
          <p:nvPr>
            <p:ph idx="1" type="body"/>
          </p:nvPr>
        </p:nvSpPr>
        <p:spPr>
          <a:xfrm>
            <a:off x="113325" y="1773500"/>
            <a:ext cx="5704800" cy="2183700"/>
          </a:xfrm>
          <a:prstGeom prst="rect">
            <a:avLst/>
          </a:prstGeom>
        </p:spPr>
        <p:txBody>
          <a:bodyPr anchorCtr="0" anchor="t" bIns="91425" lIns="91425" spcFirstLastPara="1" rIns="91425" wrap="square" tIns="91425">
            <a:normAutofit fontScale="92500" lnSpcReduction="10000"/>
          </a:bodyPr>
          <a:lstStyle/>
          <a:p>
            <a:pPr indent="-363696" lvl="0" marL="457200" rtl="0" algn="l">
              <a:spcBef>
                <a:spcPts val="0"/>
              </a:spcBef>
              <a:spcAft>
                <a:spcPts val="0"/>
              </a:spcAft>
              <a:buSzPct val="100000"/>
              <a:buChar char="●"/>
            </a:pPr>
            <a:r>
              <a:rPr lang="en"/>
              <a:t>Post-sequencing</a:t>
            </a:r>
            <a:endParaRPr/>
          </a:p>
          <a:p>
            <a:pPr indent="-351948" lvl="1" marL="914400" rtl="0" algn="l">
              <a:spcBef>
                <a:spcPts val="0"/>
              </a:spcBef>
              <a:spcAft>
                <a:spcPts val="0"/>
              </a:spcAft>
              <a:buSzPct val="100000"/>
              <a:buChar char="○"/>
            </a:pPr>
            <a:r>
              <a:rPr lang="en"/>
              <a:t>Signal to noise ratio (link resources at end)</a:t>
            </a:r>
            <a:endParaRPr/>
          </a:p>
          <a:p>
            <a:pPr indent="-351948" lvl="1" marL="914400" rtl="0" algn="l">
              <a:spcBef>
                <a:spcPts val="0"/>
              </a:spcBef>
              <a:spcAft>
                <a:spcPts val="0"/>
              </a:spcAft>
              <a:buSzPct val="100000"/>
              <a:buChar char="○"/>
            </a:pPr>
            <a:r>
              <a:rPr lang="en"/>
              <a:t>Comparison with DNase hypersensitivity datasets (or other computational QC method- check current resources available)</a:t>
            </a:r>
            <a:endParaRPr/>
          </a:p>
        </p:txBody>
      </p:sp>
      <p:pic>
        <p:nvPicPr>
          <p:cNvPr id="1070" name="Google Shape;1070;p116"/>
          <p:cNvPicPr preferRelativeResize="0"/>
          <p:nvPr/>
        </p:nvPicPr>
        <p:blipFill>
          <a:blip r:embed="rId3">
            <a:alphaModFix/>
          </a:blip>
          <a:stretch>
            <a:fillRect/>
          </a:stretch>
        </p:blipFill>
        <p:spPr>
          <a:xfrm>
            <a:off x="5980676" y="1111750"/>
            <a:ext cx="2873824" cy="3766074"/>
          </a:xfrm>
          <a:prstGeom prst="rect">
            <a:avLst/>
          </a:prstGeom>
          <a:noFill/>
          <a:ln>
            <a:noFill/>
          </a:ln>
        </p:spPr>
      </p:pic>
      <p:sp>
        <p:nvSpPr>
          <p:cNvPr id="1071" name="Google Shape;1071;p116"/>
          <p:cNvSpPr txBox="1"/>
          <p:nvPr/>
        </p:nvSpPr>
        <p:spPr>
          <a:xfrm>
            <a:off x="6466700" y="4877825"/>
            <a:ext cx="17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Modify diagram??</a:t>
            </a:r>
            <a:endParaRPr>
              <a:latin typeface="Lato"/>
              <a:ea typeface="Lato"/>
              <a:cs typeface="Lato"/>
              <a:sym typeface="La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17"/>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Considerations for sequencing</a:t>
            </a:r>
            <a:endParaRPr sz="3400"/>
          </a:p>
        </p:txBody>
      </p:sp>
      <p:sp>
        <p:nvSpPr>
          <p:cNvPr id="1077" name="Google Shape;1077;p117"/>
          <p:cNvSpPr txBox="1"/>
          <p:nvPr>
            <p:ph idx="1" type="body"/>
          </p:nvPr>
        </p:nvSpPr>
        <p:spPr>
          <a:xfrm>
            <a:off x="667375" y="1714075"/>
            <a:ext cx="7038900" cy="2183700"/>
          </a:xfrm>
          <a:prstGeom prst="rect">
            <a:avLst/>
          </a:prstGeom>
        </p:spPr>
        <p:txBody>
          <a:bodyPr anchorCtr="0" anchor="t" bIns="91425" lIns="91425" spcFirstLastPara="1" rIns="91425" wrap="square" tIns="91425">
            <a:noAutofit/>
          </a:bodyPr>
          <a:lstStyle/>
          <a:p>
            <a:pPr indent="-365442" lvl="0" marL="457200" rtl="0" algn="l">
              <a:lnSpc>
                <a:spcPct val="95000"/>
              </a:lnSpc>
              <a:spcBef>
                <a:spcPts val="0"/>
              </a:spcBef>
              <a:spcAft>
                <a:spcPts val="0"/>
              </a:spcAft>
              <a:buSzPts val="2155"/>
              <a:buChar char="●"/>
            </a:pPr>
            <a:r>
              <a:rPr lang="en" sz="2155"/>
              <a:t>Single end sequencing</a:t>
            </a:r>
            <a:endParaRPr sz="2155"/>
          </a:p>
          <a:p>
            <a:pPr indent="-354647" lvl="1" marL="914400" rtl="0" algn="l">
              <a:lnSpc>
                <a:spcPct val="95000"/>
              </a:lnSpc>
              <a:spcBef>
                <a:spcPts val="0"/>
              </a:spcBef>
              <a:spcAft>
                <a:spcPts val="0"/>
              </a:spcAft>
              <a:buSzPts val="1985"/>
              <a:buChar char="○"/>
            </a:pPr>
            <a:r>
              <a:rPr lang="en" sz="1985"/>
              <a:t>Cheaper</a:t>
            </a:r>
            <a:endParaRPr sz="1985"/>
          </a:p>
          <a:p>
            <a:pPr indent="-354647" lvl="1" marL="914400" rtl="0" algn="l">
              <a:lnSpc>
                <a:spcPct val="95000"/>
              </a:lnSpc>
              <a:spcBef>
                <a:spcPts val="0"/>
              </a:spcBef>
              <a:spcAft>
                <a:spcPts val="0"/>
              </a:spcAft>
              <a:buSzPts val="1985"/>
              <a:buChar char="○"/>
            </a:pPr>
            <a:r>
              <a:rPr lang="en" sz="1985"/>
              <a:t>OK for most standard applications</a:t>
            </a:r>
            <a:endParaRPr sz="1985"/>
          </a:p>
          <a:p>
            <a:pPr indent="-365442" lvl="0" marL="457200" rtl="0" algn="l">
              <a:lnSpc>
                <a:spcPct val="95000"/>
              </a:lnSpc>
              <a:spcBef>
                <a:spcPts val="0"/>
              </a:spcBef>
              <a:spcAft>
                <a:spcPts val="0"/>
              </a:spcAft>
              <a:buSzPts val="2155"/>
              <a:buChar char="●"/>
            </a:pPr>
            <a:r>
              <a:rPr lang="en" sz="2155"/>
              <a:t>Paired-end sequencing</a:t>
            </a:r>
            <a:endParaRPr sz="2155"/>
          </a:p>
          <a:p>
            <a:pPr indent="-354647" lvl="1" marL="914400" rtl="0" algn="l">
              <a:lnSpc>
                <a:spcPct val="95000"/>
              </a:lnSpc>
              <a:spcBef>
                <a:spcPts val="0"/>
              </a:spcBef>
              <a:spcAft>
                <a:spcPts val="0"/>
              </a:spcAft>
              <a:buSzPts val="1985"/>
              <a:buChar char="○"/>
            </a:pPr>
            <a:r>
              <a:rPr lang="en" sz="1985"/>
              <a:t>More expensive</a:t>
            </a:r>
            <a:endParaRPr sz="1985"/>
          </a:p>
          <a:p>
            <a:pPr indent="-354647" lvl="1" marL="914400" rtl="0" algn="l">
              <a:lnSpc>
                <a:spcPct val="95000"/>
              </a:lnSpc>
              <a:spcBef>
                <a:spcPts val="0"/>
              </a:spcBef>
              <a:spcAft>
                <a:spcPts val="0"/>
              </a:spcAft>
              <a:buSzPts val="1985"/>
              <a:buChar char="○"/>
            </a:pPr>
            <a:r>
              <a:rPr lang="en" sz="1985"/>
              <a:t>Useful for looking at nucleosome positioning and transcription factor footprinting</a:t>
            </a:r>
            <a:endParaRPr sz="1985"/>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18"/>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Considerations for sequencing</a:t>
            </a:r>
            <a:endParaRPr sz="3400"/>
          </a:p>
        </p:txBody>
      </p:sp>
      <p:sp>
        <p:nvSpPr>
          <p:cNvPr id="1083" name="Google Shape;1083;p118"/>
          <p:cNvSpPr txBox="1"/>
          <p:nvPr>
            <p:ph idx="1" type="body"/>
          </p:nvPr>
        </p:nvSpPr>
        <p:spPr>
          <a:xfrm>
            <a:off x="667375" y="1295100"/>
            <a:ext cx="7038900" cy="3458400"/>
          </a:xfrm>
          <a:prstGeom prst="rect">
            <a:avLst/>
          </a:prstGeom>
        </p:spPr>
        <p:txBody>
          <a:bodyPr anchorCtr="0" anchor="t" bIns="91425" lIns="91425" spcFirstLastPara="1" rIns="91425" wrap="square" tIns="91425">
            <a:noAutofit/>
          </a:bodyPr>
          <a:lstStyle/>
          <a:p>
            <a:pPr indent="-365442" lvl="0" marL="457200" rtl="0" algn="l">
              <a:lnSpc>
                <a:spcPct val="95000"/>
              </a:lnSpc>
              <a:spcBef>
                <a:spcPts val="0"/>
              </a:spcBef>
              <a:spcAft>
                <a:spcPts val="0"/>
              </a:spcAft>
              <a:buSzPts val="2155"/>
              <a:buChar char="●"/>
            </a:pPr>
            <a:r>
              <a:rPr lang="en" sz="2155"/>
              <a:t>Single vs. paired end sequencing</a:t>
            </a:r>
            <a:endParaRPr sz="2155"/>
          </a:p>
          <a:p>
            <a:pPr indent="-354647" lvl="1" marL="914400" rtl="0" algn="l">
              <a:lnSpc>
                <a:spcPct val="95000"/>
              </a:lnSpc>
              <a:spcBef>
                <a:spcPts val="0"/>
              </a:spcBef>
              <a:spcAft>
                <a:spcPts val="0"/>
              </a:spcAft>
              <a:buSzPts val="1985"/>
              <a:buChar char="○"/>
            </a:pPr>
            <a:r>
              <a:rPr lang="en" sz="1985"/>
              <a:t>Single</a:t>
            </a:r>
            <a:endParaRPr sz="1985"/>
          </a:p>
          <a:p>
            <a:pPr indent="-354647" lvl="2" marL="1371600" rtl="0" algn="l">
              <a:lnSpc>
                <a:spcPct val="95000"/>
              </a:lnSpc>
              <a:spcBef>
                <a:spcPts val="0"/>
              </a:spcBef>
              <a:spcAft>
                <a:spcPts val="0"/>
              </a:spcAft>
              <a:buSzPts val="1985"/>
              <a:buChar char="■"/>
            </a:pPr>
            <a:r>
              <a:rPr lang="en" sz="1985"/>
              <a:t>Cheaper</a:t>
            </a:r>
            <a:endParaRPr sz="1985"/>
          </a:p>
          <a:p>
            <a:pPr indent="-354647" lvl="2" marL="1371600" rtl="0" algn="l">
              <a:lnSpc>
                <a:spcPct val="95000"/>
              </a:lnSpc>
              <a:spcBef>
                <a:spcPts val="0"/>
              </a:spcBef>
              <a:spcAft>
                <a:spcPts val="0"/>
              </a:spcAft>
              <a:buSzPts val="1985"/>
              <a:buChar char="■"/>
            </a:pPr>
            <a:r>
              <a:rPr lang="en" sz="1985"/>
              <a:t>OK for most standard applications</a:t>
            </a:r>
            <a:endParaRPr sz="1985"/>
          </a:p>
          <a:p>
            <a:pPr indent="-365442" lvl="1" marL="914400" rtl="0" algn="l">
              <a:lnSpc>
                <a:spcPct val="95000"/>
              </a:lnSpc>
              <a:spcBef>
                <a:spcPts val="0"/>
              </a:spcBef>
              <a:spcAft>
                <a:spcPts val="0"/>
              </a:spcAft>
              <a:buSzPts val="2155"/>
              <a:buChar char="○"/>
            </a:pPr>
            <a:r>
              <a:rPr lang="en" sz="2155"/>
              <a:t>Paired-end sequencing</a:t>
            </a:r>
            <a:endParaRPr sz="2155"/>
          </a:p>
          <a:p>
            <a:pPr indent="-354647" lvl="2" marL="1371600" rtl="0" algn="l">
              <a:lnSpc>
                <a:spcPct val="95000"/>
              </a:lnSpc>
              <a:spcBef>
                <a:spcPts val="0"/>
              </a:spcBef>
              <a:spcAft>
                <a:spcPts val="0"/>
              </a:spcAft>
              <a:buSzPts val="1985"/>
              <a:buChar char="■"/>
            </a:pPr>
            <a:r>
              <a:rPr lang="en" sz="1985"/>
              <a:t>More expensive</a:t>
            </a:r>
            <a:endParaRPr sz="1985"/>
          </a:p>
          <a:p>
            <a:pPr indent="-354647" lvl="2" marL="1371600" rtl="0" algn="l">
              <a:lnSpc>
                <a:spcPct val="95000"/>
              </a:lnSpc>
              <a:spcBef>
                <a:spcPts val="0"/>
              </a:spcBef>
              <a:spcAft>
                <a:spcPts val="0"/>
              </a:spcAft>
              <a:buSzPts val="1985"/>
              <a:buChar char="■"/>
            </a:pPr>
            <a:r>
              <a:rPr lang="en" sz="1985"/>
              <a:t>Useful for looking at nucleosome positioning and transcription factor footprinting</a:t>
            </a:r>
            <a:endParaRPr sz="1985"/>
          </a:p>
          <a:p>
            <a:pPr indent="-354647" lvl="0" marL="457200" rtl="0" algn="l">
              <a:lnSpc>
                <a:spcPct val="95000"/>
              </a:lnSpc>
              <a:spcBef>
                <a:spcPts val="0"/>
              </a:spcBef>
              <a:spcAft>
                <a:spcPts val="0"/>
              </a:spcAft>
              <a:buSzPts val="1985"/>
              <a:buChar char="●"/>
            </a:pPr>
            <a:r>
              <a:rPr lang="en" sz="1985"/>
              <a:t>Read length &amp; read depth</a:t>
            </a:r>
            <a:endParaRPr sz="1985"/>
          </a:p>
          <a:p>
            <a:pPr indent="-354647" lvl="1" marL="914400" rtl="0" algn="l">
              <a:lnSpc>
                <a:spcPct val="95000"/>
              </a:lnSpc>
              <a:spcBef>
                <a:spcPts val="0"/>
              </a:spcBef>
              <a:spcAft>
                <a:spcPts val="0"/>
              </a:spcAft>
              <a:buSzPts val="1985"/>
              <a:buChar char="○"/>
            </a:pPr>
            <a:r>
              <a:rPr lang="en" sz="1985"/>
              <a:t>75bp or more read length (keep in mind nucleosomes are 147bp)</a:t>
            </a:r>
            <a:endParaRPr sz="1985"/>
          </a:p>
          <a:p>
            <a:pPr indent="-354647" lvl="1" marL="914400" rtl="0" algn="l">
              <a:lnSpc>
                <a:spcPct val="95000"/>
              </a:lnSpc>
              <a:spcBef>
                <a:spcPts val="0"/>
              </a:spcBef>
              <a:spcAft>
                <a:spcPts val="0"/>
              </a:spcAft>
              <a:buSzPts val="1985"/>
              <a:buChar char="○"/>
            </a:pPr>
            <a:r>
              <a:rPr lang="en" sz="1985"/>
              <a:t>~50 million reads/sample usually recommended</a:t>
            </a:r>
            <a:endParaRPr sz="1985"/>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19"/>
          <p:cNvSpPr txBox="1"/>
          <p:nvPr>
            <p:ph idx="4294967295" type="title"/>
          </p:nvPr>
        </p:nvSpPr>
        <p:spPr>
          <a:xfrm>
            <a:off x="357775" y="543700"/>
            <a:ext cx="86337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Overview of ATAC-seq data analysis pipeline</a:t>
            </a:r>
            <a:endParaRPr sz="3400"/>
          </a:p>
        </p:txBody>
      </p:sp>
      <p:pic>
        <p:nvPicPr>
          <p:cNvPr id="1089" name="Google Shape;1089;p119"/>
          <p:cNvPicPr preferRelativeResize="0"/>
          <p:nvPr/>
        </p:nvPicPr>
        <p:blipFill>
          <a:blip r:embed="rId3">
            <a:alphaModFix/>
          </a:blip>
          <a:stretch>
            <a:fillRect/>
          </a:stretch>
        </p:blipFill>
        <p:spPr>
          <a:xfrm>
            <a:off x="152400" y="1890275"/>
            <a:ext cx="8839204" cy="148039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20"/>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How to deal with replicates?</a:t>
            </a:r>
            <a:endParaRPr sz="3400"/>
          </a:p>
        </p:txBody>
      </p:sp>
      <p:sp>
        <p:nvSpPr>
          <p:cNvPr id="1095" name="Google Shape;1095;p120"/>
          <p:cNvSpPr txBox="1"/>
          <p:nvPr>
            <p:ph idx="1" type="body"/>
          </p:nvPr>
        </p:nvSpPr>
        <p:spPr>
          <a:xfrm>
            <a:off x="667375" y="1295100"/>
            <a:ext cx="7038900" cy="3458400"/>
          </a:xfrm>
          <a:prstGeom prst="rect">
            <a:avLst/>
          </a:prstGeom>
        </p:spPr>
        <p:txBody>
          <a:bodyPr anchorCtr="0" anchor="t" bIns="91425" lIns="91425" spcFirstLastPara="1" rIns="91425" wrap="square" tIns="91425">
            <a:noAutofit/>
          </a:bodyPr>
          <a:lstStyle/>
          <a:p>
            <a:pPr indent="-365442" lvl="0" marL="457200" rtl="0" algn="l">
              <a:lnSpc>
                <a:spcPct val="95000"/>
              </a:lnSpc>
              <a:spcBef>
                <a:spcPts val="0"/>
              </a:spcBef>
              <a:spcAft>
                <a:spcPts val="0"/>
              </a:spcAft>
              <a:buSzPts val="2155"/>
              <a:buChar char="●"/>
            </a:pPr>
            <a:r>
              <a:rPr lang="en" sz="2155"/>
              <a:t>Peak calling is often performed by pooling reads from two replicates of the same condition</a:t>
            </a:r>
            <a:endParaRPr sz="2155"/>
          </a:p>
          <a:p>
            <a:pPr indent="-365442" lvl="1" marL="914400" rtl="0" algn="l">
              <a:lnSpc>
                <a:spcPct val="95000"/>
              </a:lnSpc>
              <a:spcBef>
                <a:spcPts val="0"/>
              </a:spcBef>
              <a:spcAft>
                <a:spcPts val="0"/>
              </a:spcAft>
              <a:buSzPts val="2155"/>
              <a:buChar char="○"/>
            </a:pPr>
            <a:r>
              <a:rPr lang="en" sz="2155"/>
              <a:t>Should also be performed on replicates individually to check peak reproducibility</a:t>
            </a:r>
            <a:endParaRPr sz="2155"/>
          </a:p>
          <a:p>
            <a:pPr indent="-365442" lvl="1" marL="914400" rtl="0" algn="l">
              <a:lnSpc>
                <a:spcPct val="95000"/>
              </a:lnSpc>
              <a:spcBef>
                <a:spcPts val="0"/>
              </a:spcBef>
              <a:spcAft>
                <a:spcPts val="0"/>
              </a:spcAft>
              <a:buSzPts val="2155"/>
              <a:buChar char="○"/>
            </a:pPr>
            <a:r>
              <a:rPr lang="en" sz="2155"/>
              <a:t>Can also be done independently on each </a:t>
            </a:r>
            <a:r>
              <a:rPr lang="en" sz="2155"/>
              <a:t>sample</a:t>
            </a:r>
            <a:r>
              <a:rPr lang="en" sz="2155"/>
              <a:t> then the resulting peaks merged </a:t>
            </a:r>
            <a:endParaRPr sz="2155"/>
          </a:p>
          <a:p>
            <a:pPr indent="-365442" lvl="2" marL="1371600" rtl="0" algn="l">
              <a:lnSpc>
                <a:spcPct val="95000"/>
              </a:lnSpc>
              <a:spcBef>
                <a:spcPts val="0"/>
              </a:spcBef>
              <a:spcAft>
                <a:spcPts val="0"/>
              </a:spcAft>
              <a:buSzPts val="2155"/>
              <a:buChar char="■"/>
            </a:pPr>
            <a:r>
              <a:rPr lang="en" sz="2155"/>
              <a:t>this may lose benefit of combined signal from both samples when peak calling</a:t>
            </a:r>
            <a:endParaRPr sz="2155"/>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21"/>
          <p:cNvSpPr txBox="1"/>
          <p:nvPr>
            <p:ph type="title"/>
          </p:nvPr>
        </p:nvSpPr>
        <p:spPr>
          <a:xfrm>
            <a:off x="1233025" y="381000"/>
            <a:ext cx="7944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Comparing accessible chromatin between samples</a:t>
            </a:r>
            <a:endParaRPr sz="3400"/>
          </a:p>
        </p:txBody>
      </p:sp>
      <p:sp>
        <p:nvSpPr>
          <p:cNvPr id="1101" name="Google Shape;1101;p121"/>
          <p:cNvSpPr txBox="1"/>
          <p:nvPr>
            <p:ph idx="1" type="body"/>
          </p:nvPr>
        </p:nvSpPr>
        <p:spPr>
          <a:xfrm>
            <a:off x="667375" y="1295100"/>
            <a:ext cx="7038900" cy="3458400"/>
          </a:xfrm>
          <a:prstGeom prst="rect">
            <a:avLst/>
          </a:prstGeom>
        </p:spPr>
        <p:txBody>
          <a:bodyPr anchorCtr="0" anchor="t" bIns="91425" lIns="91425" spcFirstLastPara="1" rIns="91425" wrap="square" tIns="91425">
            <a:noAutofit/>
          </a:bodyPr>
          <a:lstStyle/>
          <a:p>
            <a:pPr indent="-365442" lvl="0" marL="457200" rtl="0" algn="l">
              <a:lnSpc>
                <a:spcPct val="95000"/>
              </a:lnSpc>
              <a:spcBef>
                <a:spcPts val="0"/>
              </a:spcBef>
              <a:spcAft>
                <a:spcPts val="0"/>
              </a:spcAft>
              <a:buSzPts val="2155"/>
              <a:buChar char="●"/>
            </a:pPr>
            <a:r>
              <a:t/>
            </a:r>
            <a:endParaRPr sz="1985"/>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2"/>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Nucleosome positioning</a:t>
            </a:r>
            <a:endParaRPr sz="3400"/>
          </a:p>
        </p:txBody>
      </p:sp>
      <p:sp>
        <p:nvSpPr>
          <p:cNvPr id="1107" name="Google Shape;1107;p122"/>
          <p:cNvSpPr txBox="1"/>
          <p:nvPr>
            <p:ph idx="1" type="body"/>
          </p:nvPr>
        </p:nvSpPr>
        <p:spPr>
          <a:xfrm>
            <a:off x="667375" y="1295100"/>
            <a:ext cx="7038900" cy="3458400"/>
          </a:xfrm>
          <a:prstGeom prst="rect">
            <a:avLst/>
          </a:prstGeom>
        </p:spPr>
        <p:txBody>
          <a:bodyPr anchorCtr="0" anchor="t" bIns="91425" lIns="91425" spcFirstLastPara="1" rIns="91425" wrap="square" tIns="91425">
            <a:noAutofit/>
          </a:bodyPr>
          <a:lstStyle/>
          <a:p>
            <a:pPr indent="-365442" lvl="0" marL="457200" rtl="0" algn="l">
              <a:lnSpc>
                <a:spcPct val="95000"/>
              </a:lnSpc>
              <a:spcBef>
                <a:spcPts val="0"/>
              </a:spcBef>
              <a:spcAft>
                <a:spcPts val="0"/>
              </a:spcAft>
              <a:buSzPts val="2155"/>
              <a:buChar char="●"/>
            </a:pPr>
            <a:r>
              <a:rPr lang="en" sz="1985"/>
              <a:t>Simple schematic of identifying peaks vs. nucleosome positioning</a:t>
            </a:r>
            <a:endParaRPr sz="1985"/>
          </a:p>
          <a:p>
            <a:pPr indent="-354647" lvl="0" marL="457200" rtl="0" algn="l">
              <a:lnSpc>
                <a:spcPct val="95000"/>
              </a:lnSpc>
              <a:spcBef>
                <a:spcPts val="0"/>
              </a:spcBef>
              <a:spcAft>
                <a:spcPts val="0"/>
              </a:spcAft>
              <a:buSzPts val="1985"/>
              <a:buChar char="●"/>
            </a:pPr>
            <a:r>
              <a:rPr lang="en" sz="1985"/>
              <a:t>List questions different questions that would correspond to one analysis vs. the other</a:t>
            </a:r>
            <a:endParaRPr sz="1985"/>
          </a:p>
          <a:p>
            <a:pPr indent="0" lvl="0" marL="0" rtl="0" algn="l">
              <a:lnSpc>
                <a:spcPct val="95000"/>
              </a:lnSpc>
              <a:spcBef>
                <a:spcPts val="1200"/>
              </a:spcBef>
              <a:spcAft>
                <a:spcPts val="1200"/>
              </a:spcAft>
              <a:buNone/>
            </a:pPr>
            <a:r>
              <a:rPr lang="en" sz="1985"/>
              <a:t>https://genomebiology.biomedcentral.com/articles/10.1186/s13059-020-1929-3</a:t>
            </a:r>
            <a:endParaRPr sz="1985"/>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23"/>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ATAC data visualization: peaks</a:t>
            </a:r>
            <a:endParaRPr sz="3400"/>
          </a:p>
        </p:txBody>
      </p:sp>
      <p:pic>
        <p:nvPicPr>
          <p:cNvPr id="1113" name="Google Shape;1113;p123"/>
          <p:cNvPicPr preferRelativeResize="0"/>
          <p:nvPr/>
        </p:nvPicPr>
        <p:blipFill rotWithShape="1">
          <a:blip r:embed="rId3">
            <a:alphaModFix/>
          </a:blip>
          <a:srcRect b="71471" l="0" r="0" t="0"/>
          <a:stretch/>
        </p:blipFill>
        <p:spPr>
          <a:xfrm>
            <a:off x="215150" y="2037125"/>
            <a:ext cx="8713699" cy="14673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24"/>
          <p:cNvSpPr txBox="1"/>
          <p:nvPr>
            <p:ph type="title"/>
          </p:nvPr>
        </p:nvSpPr>
        <p:spPr>
          <a:xfrm>
            <a:off x="1233025" y="381000"/>
            <a:ext cx="7944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t>ATAC data visualization: graphical</a:t>
            </a:r>
            <a:endParaRPr sz="3400"/>
          </a:p>
        </p:txBody>
      </p:sp>
      <p:sp>
        <p:nvSpPr>
          <p:cNvPr id="1119" name="Google Shape;1119;p124"/>
          <p:cNvSpPr txBox="1"/>
          <p:nvPr/>
        </p:nvSpPr>
        <p:spPr>
          <a:xfrm>
            <a:off x="1233025" y="1295100"/>
            <a:ext cx="52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ATAC-seq heatmaps (generated from ENCODE data)</a:t>
            </a:r>
            <a:endParaRPr>
              <a:latin typeface="Lato"/>
              <a:ea typeface="Lato"/>
              <a:cs typeface="Lato"/>
              <a:sym typeface="Lato"/>
            </a:endParaRPr>
          </a:p>
        </p:txBody>
      </p:sp>
      <p:pic>
        <p:nvPicPr>
          <p:cNvPr id="1120" name="Google Shape;1120;p124"/>
          <p:cNvPicPr preferRelativeResize="0"/>
          <p:nvPr/>
        </p:nvPicPr>
        <p:blipFill>
          <a:blip r:embed="rId3">
            <a:alphaModFix/>
          </a:blip>
          <a:stretch>
            <a:fillRect/>
          </a:stretch>
        </p:blipFill>
        <p:spPr>
          <a:xfrm>
            <a:off x="5906525" y="1093625"/>
            <a:ext cx="2469625" cy="3724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FFFFFF"/>
      </a:dk1>
      <a:lt1>
        <a:srgbClr val="000000"/>
      </a:lt1>
      <a:dk2>
        <a:srgbClr val="000000"/>
      </a:dk2>
      <a:lt2>
        <a:srgbClr val="E0461B"/>
      </a:lt2>
      <a:accent1>
        <a:srgbClr val="1A3C5F"/>
      </a:accent1>
      <a:accent2>
        <a:srgbClr val="EECE1A"/>
      </a:accent2>
      <a:accent3>
        <a:srgbClr val="000000"/>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FFFFFF"/>
      </a:dk1>
      <a:lt1>
        <a:srgbClr val="000000"/>
      </a:lt1>
      <a:dk2>
        <a:srgbClr val="000000"/>
      </a:dk2>
      <a:lt2>
        <a:srgbClr val="E0461B"/>
      </a:lt2>
      <a:accent1>
        <a:srgbClr val="1A3C5F"/>
      </a:accent1>
      <a:accent2>
        <a:srgbClr val="EECE1A"/>
      </a:accent2>
      <a:accent3>
        <a:srgbClr val="000000"/>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